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9" r:id="rId3"/>
    <p:sldId id="257" r:id="rId4"/>
    <p:sldId id="281" r:id="rId5"/>
    <p:sldId id="260" r:id="rId6"/>
    <p:sldId id="262" r:id="rId7"/>
    <p:sldId id="261" r:id="rId8"/>
    <p:sldId id="267" r:id="rId9"/>
    <p:sldId id="285" r:id="rId10"/>
    <p:sldId id="264" r:id="rId11"/>
    <p:sldId id="263" r:id="rId12"/>
    <p:sldId id="276" r:id="rId13"/>
    <p:sldId id="265" r:id="rId14"/>
    <p:sldId id="278" r:id="rId15"/>
    <p:sldId id="268" r:id="rId16"/>
    <p:sldId id="271" r:id="rId17"/>
    <p:sldId id="282" r:id="rId18"/>
    <p:sldId id="283" r:id="rId19"/>
    <p:sldId id="269"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9AE3C-C675-4EFF-953F-3EEE1D4C008C}" v="11" dt="2020-05-01T01:15:15.511"/>
    <p1510:client id="{8F284BB4-41C0-4E73-B4DD-D45C7C153408}" v="17" dt="2020-05-01T01:12:36.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uwatomilola" userId="9bd86218-21fb-428b-afe9-377f3ccdee04" providerId="ADAL" clId="{8F284BB4-41C0-4E73-B4DD-D45C7C153408}"/>
    <pc:docChg chg="modSld">
      <pc:chgData name="Oluwatomilola" userId="9bd86218-21fb-428b-afe9-377f3ccdee04" providerId="ADAL" clId="{8F284BB4-41C0-4E73-B4DD-D45C7C153408}" dt="2020-05-01T00:44:27.134" v="7"/>
      <pc:docMkLst>
        <pc:docMk/>
      </pc:docMkLst>
      <pc:sldChg chg="addSp delSp modSp modTransition modAnim">
        <pc:chgData name="Oluwatomilola" userId="9bd86218-21fb-428b-afe9-377f3ccdee04" providerId="ADAL" clId="{8F284BB4-41C0-4E73-B4DD-D45C7C153408}" dt="2020-05-01T00:44:27.134" v="7"/>
        <pc:sldMkLst>
          <pc:docMk/>
          <pc:sldMk cId="1109659294" sldId="265"/>
        </pc:sldMkLst>
        <pc:picChg chg="add del mod">
          <ac:chgData name="Oluwatomilola" userId="9bd86218-21fb-428b-afe9-377f3ccdee04" providerId="ADAL" clId="{8F284BB4-41C0-4E73-B4DD-D45C7C153408}" dt="2020-05-01T00:42:29.855" v="1"/>
          <ac:picMkLst>
            <pc:docMk/>
            <pc:sldMk cId="1109659294" sldId="265"/>
            <ac:picMk id="3" creationId="{59915428-8AF6-4F50-A903-C1D3296B90D5}"/>
          </ac:picMkLst>
        </pc:picChg>
        <pc:picChg chg="add del mod">
          <ac:chgData name="Oluwatomilola" userId="9bd86218-21fb-428b-afe9-377f3ccdee04" providerId="ADAL" clId="{8F284BB4-41C0-4E73-B4DD-D45C7C153408}" dt="2020-05-01T00:42:58.103" v="3"/>
          <ac:picMkLst>
            <pc:docMk/>
            <pc:sldMk cId="1109659294" sldId="265"/>
            <ac:picMk id="4" creationId="{C11C2BD2-74E2-4B0F-AB20-577651B78970}"/>
          </ac:picMkLst>
        </pc:picChg>
        <pc:picChg chg="add del mod">
          <ac:chgData name="Oluwatomilola" userId="9bd86218-21fb-428b-afe9-377f3ccdee04" providerId="ADAL" clId="{8F284BB4-41C0-4E73-B4DD-D45C7C153408}" dt="2020-05-01T00:44:09.019" v="5"/>
          <ac:picMkLst>
            <pc:docMk/>
            <pc:sldMk cId="1109659294" sldId="265"/>
            <ac:picMk id="9" creationId="{32FE942B-A3B0-4ED0-8E38-35444975BA13}"/>
          </ac:picMkLst>
        </pc:picChg>
        <pc:picChg chg="add del mod">
          <ac:chgData name="Oluwatomilola" userId="9bd86218-21fb-428b-afe9-377f3ccdee04" providerId="ADAL" clId="{8F284BB4-41C0-4E73-B4DD-D45C7C153408}" dt="2020-05-01T00:44:27.134" v="7"/>
          <ac:picMkLst>
            <pc:docMk/>
            <pc:sldMk cId="1109659294" sldId="265"/>
            <ac:picMk id="10" creationId="{0AAD57F2-4DBF-4787-ACED-FB8ADDBEDC6C}"/>
          </ac:picMkLst>
        </pc:picChg>
      </pc:sldChg>
    </pc:docChg>
  </pc:docChgLst>
  <pc:docChgLst>
    <pc:chgData name="Varun Muralidharan" userId="f17447aa-0a63-4ac1-8b7a-87e5e168fd54" providerId="ADAL" clId="{5D19AE3C-C675-4EFF-953F-3EEE1D4C008C}"/>
    <pc:docChg chg="modSld">
      <pc:chgData name="Varun Muralidharan" userId="f17447aa-0a63-4ac1-8b7a-87e5e168fd54" providerId="ADAL" clId="{5D19AE3C-C675-4EFF-953F-3EEE1D4C008C}" dt="2020-05-01T01:05:17.437" v="0"/>
      <pc:docMkLst>
        <pc:docMk/>
      </pc:docMkLst>
      <pc:sldChg chg="modSp">
        <pc:chgData name="Varun Muralidharan" userId="f17447aa-0a63-4ac1-8b7a-87e5e168fd54" providerId="ADAL" clId="{5D19AE3C-C675-4EFF-953F-3EEE1D4C008C}" dt="2020-05-01T01:05:17.437" v="0"/>
        <pc:sldMkLst>
          <pc:docMk/>
          <pc:sldMk cId="659286567" sldId="262"/>
        </pc:sldMkLst>
        <pc:picChg chg="mod">
          <ac:chgData name="Varun Muralidharan" userId="f17447aa-0a63-4ac1-8b7a-87e5e168fd54" providerId="ADAL" clId="{5D19AE3C-C675-4EFF-953F-3EEE1D4C008C}" dt="2020-05-01T01:05:17.437" v="0"/>
          <ac:picMkLst>
            <pc:docMk/>
            <pc:sldMk cId="659286567" sldId="262"/>
            <ac:picMk id="2" creationId="{AC8B436F-62D3-413A-BF70-28536E6257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392B55-35F3-4C0C-92FE-9462D80C9F00}" type="doc">
      <dgm:prSet loTypeId="urn:microsoft.com/office/officeart/2005/8/layout/default" loCatId="list" qsTypeId="urn:microsoft.com/office/officeart/2005/8/quickstyle/simple5" qsCatId="simple" csTypeId="urn:microsoft.com/office/officeart/2005/8/colors/accent4_2" csCatId="accent4" phldr="1"/>
      <dgm:spPr/>
      <dgm:t>
        <a:bodyPr/>
        <a:lstStyle/>
        <a:p>
          <a:endParaRPr lang="en-US"/>
        </a:p>
      </dgm:t>
    </dgm:pt>
    <dgm:pt modelId="{C4EB1296-500D-4861-AE7D-72BEAFC90C06}">
      <dgm:prSet phldrT="[Text]" custT="1"/>
      <dgm:spPr/>
      <dgm:t>
        <a:bodyPr/>
        <a:lstStyle/>
        <a:p>
          <a:r>
            <a:rPr lang="en-US" sz="2000">
              <a:latin typeface="Bahnschrift"/>
              <a:cs typeface="Calibri"/>
            </a:rPr>
            <a:t>Optimize website for mobile devices with low screen resolution (Especially Apple)</a:t>
          </a:r>
        </a:p>
      </dgm:t>
    </dgm:pt>
    <dgm:pt modelId="{E91BD6B5-7C7D-4E26-9236-AE043785B971}" type="parTrans" cxnId="{37367221-A8F1-46A5-97E4-EC7C2F5B3C9F}">
      <dgm:prSet/>
      <dgm:spPr/>
      <dgm:t>
        <a:bodyPr/>
        <a:lstStyle/>
        <a:p>
          <a:endParaRPr lang="en-US"/>
        </a:p>
      </dgm:t>
    </dgm:pt>
    <dgm:pt modelId="{01DF8DF8-EFE4-4904-B375-E366BD376AD2}" type="sibTrans" cxnId="{37367221-A8F1-46A5-97E4-EC7C2F5B3C9F}">
      <dgm:prSet/>
      <dgm:spPr/>
      <dgm:t>
        <a:bodyPr/>
        <a:lstStyle/>
        <a:p>
          <a:endParaRPr lang="en-US"/>
        </a:p>
      </dgm:t>
    </dgm:pt>
    <dgm:pt modelId="{1D652F30-023A-4FB5-B43B-D8610E31B6AB}">
      <dgm:prSet phldrT="[Text]" custT="1"/>
      <dgm:spPr/>
      <dgm:t>
        <a:bodyPr/>
        <a:lstStyle/>
        <a:p>
          <a:pPr rtl="0"/>
          <a:r>
            <a:rPr lang="en-US" sz="2000" kern="1200">
              <a:latin typeface="Bahnschrift"/>
              <a:ea typeface="+mn-ea"/>
              <a:cs typeface="Calibri"/>
            </a:rPr>
            <a:t>Increase visibility, brand awareness by </a:t>
          </a:r>
          <a:r>
            <a:rPr lang="en-US" sz="2000" kern="1200">
              <a:latin typeface="Calibri Light" panose="020F0302020204030204"/>
            </a:rPr>
            <a:t>investing</a:t>
          </a:r>
          <a:r>
            <a:rPr lang="en-US" sz="2000" kern="1200"/>
            <a:t> in advertisements</a:t>
          </a:r>
          <a:r>
            <a:rPr lang="en-US" sz="2000" kern="1200">
              <a:latin typeface="Bahnschrift"/>
              <a:ea typeface="+mn-ea"/>
              <a:cs typeface="Calibri"/>
            </a:rPr>
            <a:t> in Hong Kong, Japan, UK as this countries have high conversion rates and average order values.</a:t>
          </a:r>
        </a:p>
      </dgm:t>
    </dgm:pt>
    <dgm:pt modelId="{91702E15-A66B-4AC8-B505-831A25449392}" type="parTrans" cxnId="{1FFA71A9-C1ED-407D-8A40-AE7D57BE92E8}">
      <dgm:prSet/>
      <dgm:spPr/>
      <dgm:t>
        <a:bodyPr/>
        <a:lstStyle/>
        <a:p>
          <a:endParaRPr lang="en-US"/>
        </a:p>
      </dgm:t>
    </dgm:pt>
    <dgm:pt modelId="{41B19C9F-7500-44BB-9E7C-11A12BAA1DB8}" type="sibTrans" cxnId="{1FFA71A9-C1ED-407D-8A40-AE7D57BE92E8}">
      <dgm:prSet/>
      <dgm:spPr/>
      <dgm:t>
        <a:bodyPr/>
        <a:lstStyle/>
        <a:p>
          <a:endParaRPr lang="en-US"/>
        </a:p>
      </dgm:t>
    </dgm:pt>
    <dgm:pt modelId="{5B1A18F1-F78D-4EF6-8881-F17AA5B8115A}">
      <dgm:prSet custT="1"/>
      <dgm:spPr/>
      <dgm:t>
        <a:bodyPr/>
        <a:lstStyle/>
        <a:p>
          <a:r>
            <a:rPr lang="en-US" sz="2000" kern="1200">
              <a:latin typeface="Bahnschrift"/>
              <a:ea typeface="+mn-ea"/>
              <a:cs typeface="Calibri"/>
            </a:rPr>
            <a:t>Evaluate product pricing plans for UK customers. Competitor analysis is strongly suggested for US and UK</a:t>
          </a:r>
        </a:p>
      </dgm:t>
    </dgm:pt>
    <dgm:pt modelId="{CF6D1005-BBA9-49DA-89F8-2F3F9913E142}" type="parTrans" cxnId="{4C665D98-F8AE-4815-A94F-6AF734E4CF0A}">
      <dgm:prSet/>
      <dgm:spPr/>
      <dgm:t>
        <a:bodyPr/>
        <a:lstStyle/>
        <a:p>
          <a:endParaRPr lang="en-US"/>
        </a:p>
      </dgm:t>
    </dgm:pt>
    <dgm:pt modelId="{049FE738-63B1-414B-9188-8AC5CA5DA311}" type="sibTrans" cxnId="{4C665D98-F8AE-4815-A94F-6AF734E4CF0A}">
      <dgm:prSet/>
      <dgm:spPr/>
      <dgm:t>
        <a:bodyPr/>
        <a:lstStyle/>
        <a:p>
          <a:endParaRPr lang="en-US"/>
        </a:p>
      </dgm:t>
    </dgm:pt>
    <dgm:pt modelId="{537F332B-F5D1-4CED-ABB6-3F0E69D2F4F6}">
      <dgm:prSet phldr="0"/>
      <dgm:spPr/>
      <dgm:t>
        <a:bodyPr/>
        <a:lstStyle/>
        <a:p>
          <a:pPr rtl="0"/>
          <a:r>
            <a:rPr lang="en-US" sz="2000" kern="1200">
              <a:latin typeface="Bahnschrift"/>
              <a:ea typeface="+mn-ea"/>
              <a:cs typeface="Calibri"/>
            </a:rPr>
            <a:t>Provide discounts, promotional offers for US &amp; Peru customers</a:t>
          </a:r>
          <a:r>
            <a:rPr lang="en-US">
              <a:latin typeface="Bahnschrift"/>
              <a:ea typeface="+mn-ea"/>
              <a:cs typeface="Calibri"/>
            </a:rPr>
            <a:t> to reduce cart abandonment</a:t>
          </a:r>
          <a:endParaRPr lang="en-US"/>
        </a:p>
      </dgm:t>
    </dgm:pt>
    <dgm:pt modelId="{663970C7-EA34-43D1-9916-D640D45BADF3}" type="parTrans" cxnId="{8DC1C326-AEFF-498C-90DF-DB51050B87C2}">
      <dgm:prSet/>
      <dgm:spPr/>
    </dgm:pt>
    <dgm:pt modelId="{D2BDCBC1-58E1-4BFB-A2DF-6177B5AF90AE}" type="sibTrans" cxnId="{8DC1C326-AEFF-498C-90DF-DB51050B87C2}">
      <dgm:prSet/>
      <dgm:spPr/>
    </dgm:pt>
    <dgm:pt modelId="{BB28CE9F-F422-4CE8-889C-9AE2D1D00741}" type="pres">
      <dgm:prSet presAssocID="{1D392B55-35F3-4C0C-92FE-9462D80C9F00}" presName="diagram" presStyleCnt="0">
        <dgm:presLayoutVars>
          <dgm:dir/>
          <dgm:resizeHandles val="exact"/>
        </dgm:presLayoutVars>
      </dgm:prSet>
      <dgm:spPr/>
    </dgm:pt>
    <dgm:pt modelId="{A01192B5-40B9-4A6E-BF2D-E62B6A5E8E50}" type="pres">
      <dgm:prSet presAssocID="{C4EB1296-500D-4861-AE7D-72BEAFC90C06}" presName="node" presStyleLbl="node1" presStyleIdx="0" presStyleCnt="4" custScaleX="169411">
        <dgm:presLayoutVars>
          <dgm:bulletEnabled val="1"/>
        </dgm:presLayoutVars>
      </dgm:prSet>
      <dgm:spPr/>
    </dgm:pt>
    <dgm:pt modelId="{54DA35D4-3034-4691-BC6D-A9F142E6B7B7}" type="pres">
      <dgm:prSet presAssocID="{01DF8DF8-EFE4-4904-B375-E366BD376AD2}" presName="sibTrans" presStyleCnt="0"/>
      <dgm:spPr/>
    </dgm:pt>
    <dgm:pt modelId="{1957BE21-98E9-406D-BE69-0B0A1C98353C}" type="pres">
      <dgm:prSet presAssocID="{1D652F30-023A-4FB5-B43B-D8610E31B6AB}" presName="node" presStyleLbl="node1" presStyleIdx="1" presStyleCnt="4" custScaleX="172866">
        <dgm:presLayoutVars>
          <dgm:bulletEnabled val="1"/>
        </dgm:presLayoutVars>
      </dgm:prSet>
      <dgm:spPr/>
    </dgm:pt>
    <dgm:pt modelId="{4BCC1B9B-0A20-4812-B8E9-52356E588D06}" type="pres">
      <dgm:prSet presAssocID="{41B19C9F-7500-44BB-9E7C-11A12BAA1DB8}" presName="sibTrans" presStyleCnt="0"/>
      <dgm:spPr/>
    </dgm:pt>
    <dgm:pt modelId="{ED02C74E-E31D-411D-8A65-6004ACB4E751}" type="pres">
      <dgm:prSet presAssocID="{537F332B-F5D1-4CED-ABB6-3F0E69D2F4F6}" presName="node" presStyleLbl="node1" presStyleIdx="2" presStyleCnt="4">
        <dgm:presLayoutVars>
          <dgm:bulletEnabled val="1"/>
        </dgm:presLayoutVars>
      </dgm:prSet>
      <dgm:spPr/>
    </dgm:pt>
    <dgm:pt modelId="{52F368DB-9C97-4B0F-BBE9-4D140A3F937D}" type="pres">
      <dgm:prSet presAssocID="{D2BDCBC1-58E1-4BFB-A2DF-6177B5AF90AE}" presName="sibTrans" presStyleCnt="0"/>
      <dgm:spPr/>
    </dgm:pt>
    <dgm:pt modelId="{261337EB-7796-4735-A97A-DA1D3E612B7C}" type="pres">
      <dgm:prSet presAssocID="{5B1A18F1-F78D-4EF6-8881-F17AA5B8115A}" presName="node" presStyleLbl="node1" presStyleIdx="3" presStyleCnt="4" custScaleX="173853">
        <dgm:presLayoutVars>
          <dgm:bulletEnabled val="1"/>
        </dgm:presLayoutVars>
      </dgm:prSet>
      <dgm:spPr/>
    </dgm:pt>
  </dgm:ptLst>
  <dgm:cxnLst>
    <dgm:cxn modelId="{37367221-A8F1-46A5-97E4-EC7C2F5B3C9F}" srcId="{1D392B55-35F3-4C0C-92FE-9462D80C9F00}" destId="{C4EB1296-500D-4861-AE7D-72BEAFC90C06}" srcOrd="0" destOrd="0" parTransId="{E91BD6B5-7C7D-4E26-9236-AE043785B971}" sibTransId="{01DF8DF8-EFE4-4904-B375-E366BD376AD2}"/>
    <dgm:cxn modelId="{E246F522-6CF2-4A88-814F-D229F8E1E2CB}" type="presOf" srcId="{5B1A18F1-F78D-4EF6-8881-F17AA5B8115A}" destId="{261337EB-7796-4735-A97A-DA1D3E612B7C}" srcOrd="0" destOrd="0" presId="urn:microsoft.com/office/officeart/2005/8/layout/default"/>
    <dgm:cxn modelId="{8DC1C326-AEFF-498C-90DF-DB51050B87C2}" srcId="{1D392B55-35F3-4C0C-92FE-9462D80C9F00}" destId="{537F332B-F5D1-4CED-ABB6-3F0E69D2F4F6}" srcOrd="2" destOrd="0" parTransId="{663970C7-EA34-43D1-9916-D640D45BADF3}" sibTransId="{D2BDCBC1-58E1-4BFB-A2DF-6177B5AF90AE}"/>
    <dgm:cxn modelId="{07DCE067-C506-4C33-A019-BB29171B8853}" type="presOf" srcId="{C4EB1296-500D-4861-AE7D-72BEAFC90C06}" destId="{A01192B5-40B9-4A6E-BF2D-E62B6A5E8E50}" srcOrd="0" destOrd="0" presId="urn:microsoft.com/office/officeart/2005/8/layout/default"/>
    <dgm:cxn modelId="{3BFA954D-126C-493B-9F5D-6B4561768BE5}" type="presOf" srcId="{1D392B55-35F3-4C0C-92FE-9462D80C9F00}" destId="{BB28CE9F-F422-4CE8-889C-9AE2D1D00741}" srcOrd="0" destOrd="0" presId="urn:microsoft.com/office/officeart/2005/8/layout/default"/>
    <dgm:cxn modelId="{99EB897B-69FB-43F8-B7D3-51EB3426D497}" type="presOf" srcId="{537F332B-F5D1-4CED-ABB6-3F0E69D2F4F6}" destId="{ED02C74E-E31D-411D-8A65-6004ACB4E751}" srcOrd="0" destOrd="0" presId="urn:microsoft.com/office/officeart/2005/8/layout/default"/>
    <dgm:cxn modelId="{4C665D98-F8AE-4815-A94F-6AF734E4CF0A}" srcId="{1D392B55-35F3-4C0C-92FE-9462D80C9F00}" destId="{5B1A18F1-F78D-4EF6-8881-F17AA5B8115A}" srcOrd="3" destOrd="0" parTransId="{CF6D1005-BBA9-49DA-89F8-2F3F9913E142}" sibTransId="{049FE738-63B1-414B-9188-8AC5CA5DA311}"/>
    <dgm:cxn modelId="{1FFA71A9-C1ED-407D-8A40-AE7D57BE92E8}" srcId="{1D392B55-35F3-4C0C-92FE-9462D80C9F00}" destId="{1D652F30-023A-4FB5-B43B-D8610E31B6AB}" srcOrd="1" destOrd="0" parTransId="{91702E15-A66B-4AC8-B505-831A25449392}" sibTransId="{41B19C9F-7500-44BB-9E7C-11A12BAA1DB8}"/>
    <dgm:cxn modelId="{75A4BBF3-DB65-4DDC-A223-2688FB9BEF40}" type="presOf" srcId="{1D652F30-023A-4FB5-B43B-D8610E31B6AB}" destId="{1957BE21-98E9-406D-BE69-0B0A1C98353C}" srcOrd="0" destOrd="0" presId="urn:microsoft.com/office/officeart/2005/8/layout/default"/>
    <dgm:cxn modelId="{F38B56EA-B40A-4D55-8FA4-FE128729952E}" type="presParOf" srcId="{BB28CE9F-F422-4CE8-889C-9AE2D1D00741}" destId="{A01192B5-40B9-4A6E-BF2D-E62B6A5E8E50}" srcOrd="0" destOrd="0" presId="urn:microsoft.com/office/officeart/2005/8/layout/default"/>
    <dgm:cxn modelId="{995A148C-999A-4049-B6E0-AFC8C7973A57}" type="presParOf" srcId="{BB28CE9F-F422-4CE8-889C-9AE2D1D00741}" destId="{54DA35D4-3034-4691-BC6D-A9F142E6B7B7}" srcOrd="1" destOrd="0" presId="urn:microsoft.com/office/officeart/2005/8/layout/default"/>
    <dgm:cxn modelId="{92FF9CBB-4BC2-4C5C-88FA-B9DF6A55B116}" type="presParOf" srcId="{BB28CE9F-F422-4CE8-889C-9AE2D1D00741}" destId="{1957BE21-98E9-406D-BE69-0B0A1C98353C}" srcOrd="2" destOrd="0" presId="urn:microsoft.com/office/officeart/2005/8/layout/default"/>
    <dgm:cxn modelId="{829FAFBE-AACB-4AC1-9723-5FF1CF9499B8}" type="presParOf" srcId="{BB28CE9F-F422-4CE8-889C-9AE2D1D00741}" destId="{4BCC1B9B-0A20-4812-B8E9-52356E588D06}" srcOrd="3" destOrd="0" presId="urn:microsoft.com/office/officeart/2005/8/layout/default"/>
    <dgm:cxn modelId="{D322C1C4-D2A0-46DB-8B4F-71831E2A0E3E}" type="presParOf" srcId="{BB28CE9F-F422-4CE8-889C-9AE2D1D00741}" destId="{ED02C74E-E31D-411D-8A65-6004ACB4E751}" srcOrd="4" destOrd="0" presId="urn:microsoft.com/office/officeart/2005/8/layout/default"/>
    <dgm:cxn modelId="{9ACA65CB-70AC-48C8-A782-D829E51BFAF2}" type="presParOf" srcId="{BB28CE9F-F422-4CE8-889C-9AE2D1D00741}" destId="{52F368DB-9C97-4B0F-BBE9-4D140A3F937D}" srcOrd="5" destOrd="0" presId="urn:microsoft.com/office/officeart/2005/8/layout/default"/>
    <dgm:cxn modelId="{337A641D-7B2F-45A0-95D8-FA1F6D962C6F}" type="presParOf" srcId="{BB28CE9F-F422-4CE8-889C-9AE2D1D00741}" destId="{261337EB-7796-4735-A97A-DA1D3E612B7C}"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92B55-35F3-4C0C-92FE-9462D80C9F00}"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4EB1296-500D-4861-AE7D-72BEAFC90C06}">
      <dgm:prSet phldrT="[Text]" custT="1"/>
      <dgm:spPr>
        <a:solidFill>
          <a:schemeClr val="accent4"/>
        </a:solidFill>
      </dgm:spPr>
      <dgm:t>
        <a:bodyPr/>
        <a:lstStyle/>
        <a:p>
          <a:r>
            <a:rPr lang="en-US" sz="2000">
              <a:latin typeface="Bahnschrift"/>
              <a:cs typeface="Calibri"/>
            </a:rPr>
            <a:t>Improvise CTR by better designs for site navigation (Affiliates) and targeted A/B testing using loyal customer base</a:t>
          </a:r>
        </a:p>
      </dgm:t>
    </dgm:pt>
    <dgm:pt modelId="{E91BD6B5-7C7D-4E26-9236-AE043785B971}" type="parTrans" cxnId="{37367221-A8F1-46A5-97E4-EC7C2F5B3C9F}">
      <dgm:prSet/>
      <dgm:spPr/>
      <dgm:t>
        <a:bodyPr/>
        <a:lstStyle/>
        <a:p>
          <a:endParaRPr lang="en-US"/>
        </a:p>
      </dgm:t>
    </dgm:pt>
    <dgm:pt modelId="{01DF8DF8-EFE4-4904-B375-E366BD376AD2}" type="sibTrans" cxnId="{37367221-A8F1-46A5-97E4-EC7C2F5B3C9F}">
      <dgm:prSet/>
      <dgm:spPr/>
      <dgm:t>
        <a:bodyPr/>
        <a:lstStyle/>
        <a:p>
          <a:endParaRPr lang="en-US"/>
        </a:p>
      </dgm:t>
    </dgm:pt>
    <dgm:pt modelId="{1D652F30-023A-4FB5-B43B-D8610E31B6AB}">
      <dgm:prSet phldrT="[Text]" custT="1"/>
      <dgm:spPr>
        <a:solidFill>
          <a:schemeClr val="accent4"/>
        </a:solidFill>
      </dgm:spPr>
      <dgm:t>
        <a:bodyPr/>
        <a:lstStyle/>
        <a:p>
          <a:r>
            <a:rPr lang="en-US" sz="2000" kern="1200">
              <a:solidFill>
                <a:prstClr val="white"/>
              </a:solidFill>
              <a:latin typeface="Bahnschrift"/>
              <a:ea typeface="+mn-ea"/>
              <a:cs typeface="Calibri"/>
            </a:rPr>
            <a:t>Research on latest trends for internal promotions and decide on target customers for these promotions based on revised customer segmentation</a:t>
          </a:r>
        </a:p>
      </dgm:t>
    </dgm:pt>
    <dgm:pt modelId="{91702E15-A66B-4AC8-B505-831A25449392}" type="parTrans" cxnId="{1FFA71A9-C1ED-407D-8A40-AE7D57BE92E8}">
      <dgm:prSet/>
      <dgm:spPr/>
      <dgm:t>
        <a:bodyPr/>
        <a:lstStyle/>
        <a:p>
          <a:endParaRPr lang="en-US"/>
        </a:p>
      </dgm:t>
    </dgm:pt>
    <dgm:pt modelId="{41B19C9F-7500-44BB-9E7C-11A12BAA1DB8}" type="sibTrans" cxnId="{1FFA71A9-C1ED-407D-8A40-AE7D57BE92E8}">
      <dgm:prSet/>
      <dgm:spPr/>
      <dgm:t>
        <a:bodyPr/>
        <a:lstStyle/>
        <a:p>
          <a:endParaRPr lang="en-US"/>
        </a:p>
      </dgm:t>
    </dgm:pt>
    <dgm:pt modelId="{A139C0BC-9719-488F-A16A-7752774BF342}">
      <dgm:prSet phldrT="[Text]" custT="1"/>
      <dgm:spPr>
        <a:solidFill>
          <a:schemeClr val="accent4"/>
        </a:solidFill>
      </dgm:spPr>
      <dgm:t>
        <a:bodyPr/>
        <a:lstStyle/>
        <a:p>
          <a:pPr rtl="0"/>
          <a:r>
            <a:rPr lang="en-US" sz="2000" kern="1200">
              <a:solidFill>
                <a:prstClr val="white"/>
              </a:solidFill>
              <a:latin typeface="Bahnschrift"/>
              <a:ea typeface="+mn-ea"/>
              <a:cs typeface="Calibri"/>
            </a:rPr>
            <a:t>Increase investment for re-marketing Campaigns (email reminders, browser/in-app notifications, display Ads) and target customers who have previously added products to cart. This has strong potential to improve our returns </a:t>
          </a:r>
        </a:p>
      </dgm:t>
    </dgm:pt>
    <dgm:pt modelId="{CF5BB10D-835D-44C1-A923-91F06B6370C2}" type="parTrans" cxnId="{4F37CBA4-AD16-4371-BF0C-107DE05ACF58}">
      <dgm:prSet/>
      <dgm:spPr/>
      <dgm:t>
        <a:bodyPr/>
        <a:lstStyle/>
        <a:p>
          <a:endParaRPr lang="en-US"/>
        </a:p>
      </dgm:t>
    </dgm:pt>
    <dgm:pt modelId="{417FAF23-7E4E-4D0F-B511-CEED8E180AAA}" type="sibTrans" cxnId="{4F37CBA4-AD16-4371-BF0C-107DE05ACF58}">
      <dgm:prSet/>
      <dgm:spPr/>
      <dgm:t>
        <a:bodyPr/>
        <a:lstStyle/>
        <a:p>
          <a:endParaRPr lang="en-US"/>
        </a:p>
      </dgm:t>
    </dgm:pt>
    <dgm:pt modelId="{BB28CE9F-F422-4CE8-889C-9AE2D1D00741}" type="pres">
      <dgm:prSet presAssocID="{1D392B55-35F3-4C0C-92FE-9462D80C9F00}" presName="diagram" presStyleCnt="0">
        <dgm:presLayoutVars>
          <dgm:dir/>
          <dgm:resizeHandles val="exact"/>
        </dgm:presLayoutVars>
      </dgm:prSet>
      <dgm:spPr/>
    </dgm:pt>
    <dgm:pt modelId="{A01192B5-40B9-4A6E-BF2D-E62B6A5E8E50}" type="pres">
      <dgm:prSet presAssocID="{C4EB1296-500D-4861-AE7D-72BEAFC90C06}" presName="node" presStyleLbl="node1" presStyleIdx="0" presStyleCnt="3" custScaleX="169411" custScaleY="116943">
        <dgm:presLayoutVars>
          <dgm:bulletEnabled val="1"/>
        </dgm:presLayoutVars>
      </dgm:prSet>
      <dgm:spPr/>
    </dgm:pt>
    <dgm:pt modelId="{54DA35D4-3034-4691-BC6D-A9F142E6B7B7}" type="pres">
      <dgm:prSet presAssocID="{01DF8DF8-EFE4-4904-B375-E366BD376AD2}" presName="sibTrans" presStyleCnt="0"/>
      <dgm:spPr/>
    </dgm:pt>
    <dgm:pt modelId="{1957BE21-98E9-406D-BE69-0B0A1C98353C}" type="pres">
      <dgm:prSet presAssocID="{1D652F30-023A-4FB5-B43B-D8610E31B6AB}" presName="node" presStyleLbl="node1" presStyleIdx="1" presStyleCnt="3" custScaleX="179770" custScaleY="114260">
        <dgm:presLayoutVars>
          <dgm:bulletEnabled val="1"/>
        </dgm:presLayoutVars>
      </dgm:prSet>
      <dgm:spPr/>
    </dgm:pt>
    <dgm:pt modelId="{4BCC1B9B-0A20-4812-B8E9-52356E588D06}" type="pres">
      <dgm:prSet presAssocID="{41B19C9F-7500-44BB-9E7C-11A12BAA1DB8}" presName="sibTrans" presStyleCnt="0"/>
      <dgm:spPr/>
    </dgm:pt>
    <dgm:pt modelId="{4FBE4CDB-B002-49F4-A3A3-334B3693C02B}" type="pres">
      <dgm:prSet presAssocID="{A139C0BC-9719-488F-A16A-7752774BF342}" presName="node" presStyleLbl="node1" presStyleIdx="2" presStyleCnt="3" custScaleX="199636" custScaleY="117609">
        <dgm:presLayoutVars>
          <dgm:bulletEnabled val="1"/>
        </dgm:presLayoutVars>
      </dgm:prSet>
      <dgm:spPr/>
    </dgm:pt>
  </dgm:ptLst>
  <dgm:cxnLst>
    <dgm:cxn modelId="{9563F60B-F866-4A4D-A21F-7DD028F3D990}" type="presOf" srcId="{A139C0BC-9719-488F-A16A-7752774BF342}" destId="{4FBE4CDB-B002-49F4-A3A3-334B3693C02B}" srcOrd="0" destOrd="0" presId="urn:microsoft.com/office/officeart/2005/8/layout/default"/>
    <dgm:cxn modelId="{37367221-A8F1-46A5-97E4-EC7C2F5B3C9F}" srcId="{1D392B55-35F3-4C0C-92FE-9462D80C9F00}" destId="{C4EB1296-500D-4861-AE7D-72BEAFC90C06}" srcOrd="0" destOrd="0" parTransId="{E91BD6B5-7C7D-4E26-9236-AE043785B971}" sibTransId="{01DF8DF8-EFE4-4904-B375-E366BD376AD2}"/>
    <dgm:cxn modelId="{3BFA954D-126C-493B-9F5D-6B4561768BE5}" type="presOf" srcId="{1D392B55-35F3-4C0C-92FE-9462D80C9F00}" destId="{BB28CE9F-F422-4CE8-889C-9AE2D1D00741}" srcOrd="0" destOrd="0" presId="urn:microsoft.com/office/officeart/2005/8/layout/default"/>
    <dgm:cxn modelId="{854D3596-D29E-46DF-AC33-7D9A9C2E6577}" type="presOf" srcId="{C4EB1296-500D-4861-AE7D-72BEAFC90C06}" destId="{A01192B5-40B9-4A6E-BF2D-E62B6A5E8E50}" srcOrd="0" destOrd="0" presId="urn:microsoft.com/office/officeart/2005/8/layout/default"/>
    <dgm:cxn modelId="{4F37CBA4-AD16-4371-BF0C-107DE05ACF58}" srcId="{1D392B55-35F3-4C0C-92FE-9462D80C9F00}" destId="{A139C0BC-9719-488F-A16A-7752774BF342}" srcOrd="2" destOrd="0" parTransId="{CF5BB10D-835D-44C1-A923-91F06B6370C2}" sibTransId="{417FAF23-7E4E-4D0F-B511-CEED8E180AAA}"/>
    <dgm:cxn modelId="{1FFA71A9-C1ED-407D-8A40-AE7D57BE92E8}" srcId="{1D392B55-35F3-4C0C-92FE-9462D80C9F00}" destId="{1D652F30-023A-4FB5-B43B-D8610E31B6AB}" srcOrd="1" destOrd="0" parTransId="{91702E15-A66B-4AC8-B505-831A25449392}" sibTransId="{41B19C9F-7500-44BB-9E7C-11A12BAA1DB8}"/>
    <dgm:cxn modelId="{363350E9-759C-4240-9F6B-202472B4201B}" type="presOf" srcId="{1D652F30-023A-4FB5-B43B-D8610E31B6AB}" destId="{1957BE21-98E9-406D-BE69-0B0A1C98353C}" srcOrd="0" destOrd="0" presId="urn:microsoft.com/office/officeart/2005/8/layout/default"/>
    <dgm:cxn modelId="{D237DEAC-912C-4DF9-A9E8-199E1E7D0CEC}" type="presParOf" srcId="{BB28CE9F-F422-4CE8-889C-9AE2D1D00741}" destId="{A01192B5-40B9-4A6E-BF2D-E62B6A5E8E50}" srcOrd="0" destOrd="0" presId="urn:microsoft.com/office/officeart/2005/8/layout/default"/>
    <dgm:cxn modelId="{4FD08F13-C8A9-4DB8-8F14-D9BDB49CA501}" type="presParOf" srcId="{BB28CE9F-F422-4CE8-889C-9AE2D1D00741}" destId="{54DA35D4-3034-4691-BC6D-A9F142E6B7B7}" srcOrd="1" destOrd="0" presId="urn:microsoft.com/office/officeart/2005/8/layout/default"/>
    <dgm:cxn modelId="{249459AA-2D43-433E-AD45-1DB564331D71}" type="presParOf" srcId="{BB28CE9F-F422-4CE8-889C-9AE2D1D00741}" destId="{1957BE21-98E9-406D-BE69-0B0A1C98353C}" srcOrd="2" destOrd="0" presId="urn:microsoft.com/office/officeart/2005/8/layout/default"/>
    <dgm:cxn modelId="{6F5A9466-D129-493A-8D78-B55B39FE9548}" type="presParOf" srcId="{BB28CE9F-F422-4CE8-889C-9AE2D1D00741}" destId="{4BCC1B9B-0A20-4812-B8E9-52356E588D06}" srcOrd="3" destOrd="0" presId="urn:microsoft.com/office/officeart/2005/8/layout/default"/>
    <dgm:cxn modelId="{EBD7DA1C-2B11-43AE-ACCB-FAA79737C70A}" type="presParOf" srcId="{BB28CE9F-F422-4CE8-889C-9AE2D1D00741}" destId="{4FBE4CDB-B002-49F4-A3A3-334B3693C02B}"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392B55-35F3-4C0C-92FE-9462D80C9F00}"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4EB1296-500D-4861-AE7D-72BEAFC90C06}">
      <dgm:prSet phldrT="[Text]" custT="1"/>
      <dgm:spPr>
        <a:solidFill>
          <a:schemeClr val="accent4"/>
        </a:solidFill>
      </dgm:spPr>
      <dgm:t>
        <a:bodyPr/>
        <a:lstStyle/>
        <a:p>
          <a:r>
            <a:rPr lang="en-US" sz="2000">
              <a:latin typeface="Bahnschrift" panose="020B0502040204020203" pitchFamily="34" charset="0"/>
              <a:cs typeface="Calibri"/>
            </a:rPr>
            <a:t>Targeted promotions and exclusive collections for 18-24 &amp; 45-54 age groups</a:t>
          </a:r>
          <a:endParaRPr lang="en-US" sz="2000">
            <a:latin typeface="Bahnschrift" panose="020B0502040204020203" pitchFamily="34" charset="0"/>
          </a:endParaRPr>
        </a:p>
      </dgm:t>
    </dgm:pt>
    <dgm:pt modelId="{E91BD6B5-7C7D-4E26-9236-AE043785B971}" type="parTrans" cxnId="{37367221-A8F1-46A5-97E4-EC7C2F5B3C9F}">
      <dgm:prSet/>
      <dgm:spPr/>
      <dgm:t>
        <a:bodyPr/>
        <a:lstStyle/>
        <a:p>
          <a:endParaRPr lang="en-US"/>
        </a:p>
      </dgm:t>
    </dgm:pt>
    <dgm:pt modelId="{01DF8DF8-EFE4-4904-B375-E366BD376AD2}" type="sibTrans" cxnId="{37367221-A8F1-46A5-97E4-EC7C2F5B3C9F}">
      <dgm:prSet/>
      <dgm:spPr/>
      <dgm:t>
        <a:bodyPr/>
        <a:lstStyle/>
        <a:p>
          <a:endParaRPr lang="en-US"/>
        </a:p>
      </dgm:t>
    </dgm:pt>
    <dgm:pt modelId="{1D652F30-023A-4FB5-B43B-D8610E31B6AB}">
      <dgm:prSet phldrT="[Text]" custT="1"/>
      <dgm:spPr>
        <a:solidFill>
          <a:schemeClr val="accent4"/>
        </a:solidFill>
      </dgm:spPr>
      <dgm:t>
        <a:bodyPr/>
        <a:lstStyle/>
        <a:p>
          <a:r>
            <a:rPr lang="en-US" sz="2000" kern="1200">
              <a:solidFill>
                <a:prstClr val="white"/>
              </a:solidFill>
              <a:latin typeface="Bahnschrift" panose="020B0502040204020203" pitchFamily="34" charset="0"/>
              <a:ea typeface="+mn-ea"/>
              <a:cs typeface="Calibri"/>
            </a:rPr>
            <a:t>Tailored cost-effective selections can be suggested for 65+ age groups</a:t>
          </a:r>
        </a:p>
      </dgm:t>
    </dgm:pt>
    <dgm:pt modelId="{91702E15-A66B-4AC8-B505-831A25449392}" type="parTrans" cxnId="{1FFA71A9-C1ED-407D-8A40-AE7D57BE92E8}">
      <dgm:prSet/>
      <dgm:spPr/>
      <dgm:t>
        <a:bodyPr/>
        <a:lstStyle/>
        <a:p>
          <a:endParaRPr lang="en-US"/>
        </a:p>
      </dgm:t>
    </dgm:pt>
    <dgm:pt modelId="{41B19C9F-7500-44BB-9E7C-11A12BAA1DB8}" type="sibTrans" cxnId="{1FFA71A9-C1ED-407D-8A40-AE7D57BE92E8}">
      <dgm:prSet/>
      <dgm:spPr/>
      <dgm:t>
        <a:bodyPr/>
        <a:lstStyle/>
        <a:p>
          <a:endParaRPr lang="en-US"/>
        </a:p>
      </dgm:t>
    </dgm:pt>
    <dgm:pt modelId="{A139C0BC-9719-488F-A16A-7752774BF342}">
      <dgm:prSet phldrT="[Text]" custT="1"/>
      <dgm:spPr>
        <a:solidFill>
          <a:schemeClr val="accent4"/>
        </a:solidFill>
      </dgm:spPr>
      <dgm:t>
        <a:bodyPr/>
        <a:lstStyle/>
        <a:p>
          <a:r>
            <a:rPr lang="en-US" sz="2000" kern="1200">
              <a:solidFill>
                <a:prstClr val="white"/>
              </a:solidFill>
              <a:latin typeface="Bahnschrift" panose="020B0502040204020203" pitchFamily="34" charset="0"/>
              <a:ea typeface="+mn-ea"/>
              <a:cs typeface="Calibri"/>
            </a:rPr>
            <a:t>Invest in flagship (luxury) and festive product design for males and aggressive marketing before holiday season</a:t>
          </a:r>
        </a:p>
      </dgm:t>
    </dgm:pt>
    <dgm:pt modelId="{CF5BB10D-835D-44C1-A923-91F06B6370C2}" type="parTrans" cxnId="{4F37CBA4-AD16-4371-BF0C-107DE05ACF58}">
      <dgm:prSet/>
      <dgm:spPr/>
      <dgm:t>
        <a:bodyPr/>
        <a:lstStyle/>
        <a:p>
          <a:endParaRPr lang="en-US"/>
        </a:p>
      </dgm:t>
    </dgm:pt>
    <dgm:pt modelId="{417FAF23-7E4E-4D0F-B511-CEED8E180AAA}" type="sibTrans" cxnId="{4F37CBA4-AD16-4371-BF0C-107DE05ACF58}">
      <dgm:prSet/>
      <dgm:spPr/>
      <dgm:t>
        <a:bodyPr/>
        <a:lstStyle/>
        <a:p>
          <a:endParaRPr lang="en-US"/>
        </a:p>
      </dgm:t>
    </dgm:pt>
    <dgm:pt modelId="{BB28CE9F-F422-4CE8-889C-9AE2D1D00741}" type="pres">
      <dgm:prSet presAssocID="{1D392B55-35F3-4C0C-92FE-9462D80C9F00}" presName="diagram" presStyleCnt="0">
        <dgm:presLayoutVars>
          <dgm:dir/>
          <dgm:resizeHandles val="exact"/>
        </dgm:presLayoutVars>
      </dgm:prSet>
      <dgm:spPr/>
    </dgm:pt>
    <dgm:pt modelId="{A01192B5-40B9-4A6E-BF2D-E62B6A5E8E50}" type="pres">
      <dgm:prSet presAssocID="{C4EB1296-500D-4861-AE7D-72BEAFC90C06}" presName="node" presStyleLbl="node1" presStyleIdx="0" presStyleCnt="3" custScaleX="169411">
        <dgm:presLayoutVars>
          <dgm:bulletEnabled val="1"/>
        </dgm:presLayoutVars>
      </dgm:prSet>
      <dgm:spPr/>
    </dgm:pt>
    <dgm:pt modelId="{54DA35D4-3034-4691-BC6D-A9F142E6B7B7}" type="pres">
      <dgm:prSet presAssocID="{01DF8DF8-EFE4-4904-B375-E366BD376AD2}" presName="sibTrans" presStyleCnt="0"/>
      <dgm:spPr/>
    </dgm:pt>
    <dgm:pt modelId="{1957BE21-98E9-406D-BE69-0B0A1C98353C}" type="pres">
      <dgm:prSet presAssocID="{1D652F30-023A-4FB5-B43B-D8610E31B6AB}" presName="node" presStyleLbl="node1" presStyleIdx="1" presStyleCnt="3" custScaleX="179770">
        <dgm:presLayoutVars>
          <dgm:bulletEnabled val="1"/>
        </dgm:presLayoutVars>
      </dgm:prSet>
      <dgm:spPr/>
    </dgm:pt>
    <dgm:pt modelId="{4BCC1B9B-0A20-4812-B8E9-52356E588D06}" type="pres">
      <dgm:prSet presAssocID="{41B19C9F-7500-44BB-9E7C-11A12BAA1DB8}" presName="sibTrans" presStyleCnt="0"/>
      <dgm:spPr/>
    </dgm:pt>
    <dgm:pt modelId="{4FBE4CDB-B002-49F4-A3A3-334B3693C02B}" type="pres">
      <dgm:prSet presAssocID="{A139C0BC-9719-488F-A16A-7752774BF342}" presName="node" presStyleLbl="node1" presStyleIdx="2" presStyleCnt="3" custScaleX="199636">
        <dgm:presLayoutVars>
          <dgm:bulletEnabled val="1"/>
        </dgm:presLayoutVars>
      </dgm:prSet>
      <dgm:spPr/>
    </dgm:pt>
  </dgm:ptLst>
  <dgm:cxnLst>
    <dgm:cxn modelId="{9563F60B-F866-4A4D-A21F-7DD028F3D990}" type="presOf" srcId="{A139C0BC-9719-488F-A16A-7752774BF342}" destId="{4FBE4CDB-B002-49F4-A3A3-334B3693C02B}" srcOrd="0" destOrd="0" presId="urn:microsoft.com/office/officeart/2005/8/layout/default"/>
    <dgm:cxn modelId="{37367221-A8F1-46A5-97E4-EC7C2F5B3C9F}" srcId="{1D392B55-35F3-4C0C-92FE-9462D80C9F00}" destId="{C4EB1296-500D-4861-AE7D-72BEAFC90C06}" srcOrd="0" destOrd="0" parTransId="{E91BD6B5-7C7D-4E26-9236-AE043785B971}" sibTransId="{01DF8DF8-EFE4-4904-B375-E366BD376AD2}"/>
    <dgm:cxn modelId="{3BFA954D-126C-493B-9F5D-6B4561768BE5}" type="presOf" srcId="{1D392B55-35F3-4C0C-92FE-9462D80C9F00}" destId="{BB28CE9F-F422-4CE8-889C-9AE2D1D00741}" srcOrd="0" destOrd="0" presId="urn:microsoft.com/office/officeart/2005/8/layout/default"/>
    <dgm:cxn modelId="{854D3596-D29E-46DF-AC33-7D9A9C2E6577}" type="presOf" srcId="{C4EB1296-500D-4861-AE7D-72BEAFC90C06}" destId="{A01192B5-40B9-4A6E-BF2D-E62B6A5E8E50}" srcOrd="0" destOrd="0" presId="urn:microsoft.com/office/officeart/2005/8/layout/default"/>
    <dgm:cxn modelId="{4F37CBA4-AD16-4371-BF0C-107DE05ACF58}" srcId="{1D392B55-35F3-4C0C-92FE-9462D80C9F00}" destId="{A139C0BC-9719-488F-A16A-7752774BF342}" srcOrd="2" destOrd="0" parTransId="{CF5BB10D-835D-44C1-A923-91F06B6370C2}" sibTransId="{417FAF23-7E4E-4D0F-B511-CEED8E180AAA}"/>
    <dgm:cxn modelId="{1FFA71A9-C1ED-407D-8A40-AE7D57BE92E8}" srcId="{1D392B55-35F3-4C0C-92FE-9462D80C9F00}" destId="{1D652F30-023A-4FB5-B43B-D8610E31B6AB}" srcOrd="1" destOrd="0" parTransId="{91702E15-A66B-4AC8-B505-831A25449392}" sibTransId="{41B19C9F-7500-44BB-9E7C-11A12BAA1DB8}"/>
    <dgm:cxn modelId="{363350E9-759C-4240-9F6B-202472B4201B}" type="presOf" srcId="{1D652F30-023A-4FB5-B43B-D8610E31B6AB}" destId="{1957BE21-98E9-406D-BE69-0B0A1C98353C}" srcOrd="0" destOrd="0" presId="urn:microsoft.com/office/officeart/2005/8/layout/default"/>
    <dgm:cxn modelId="{D237DEAC-912C-4DF9-A9E8-199E1E7D0CEC}" type="presParOf" srcId="{BB28CE9F-F422-4CE8-889C-9AE2D1D00741}" destId="{A01192B5-40B9-4A6E-BF2D-E62B6A5E8E50}" srcOrd="0" destOrd="0" presId="urn:microsoft.com/office/officeart/2005/8/layout/default"/>
    <dgm:cxn modelId="{4FD08F13-C8A9-4DB8-8F14-D9BDB49CA501}" type="presParOf" srcId="{BB28CE9F-F422-4CE8-889C-9AE2D1D00741}" destId="{54DA35D4-3034-4691-BC6D-A9F142E6B7B7}" srcOrd="1" destOrd="0" presId="urn:microsoft.com/office/officeart/2005/8/layout/default"/>
    <dgm:cxn modelId="{249459AA-2D43-433E-AD45-1DB564331D71}" type="presParOf" srcId="{BB28CE9F-F422-4CE8-889C-9AE2D1D00741}" destId="{1957BE21-98E9-406D-BE69-0B0A1C98353C}" srcOrd="2" destOrd="0" presId="urn:microsoft.com/office/officeart/2005/8/layout/default"/>
    <dgm:cxn modelId="{6F5A9466-D129-493A-8D78-B55B39FE9548}" type="presParOf" srcId="{BB28CE9F-F422-4CE8-889C-9AE2D1D00741}" destId="{4BCC1B9B-0A20-4812-B8E9-52356E588D06}" srcOrd="3" destOrd="0" presId="urn:microsoft.com/office/officeart/2005/8/layout/default"/>
    <dgm:cxn modelId="{EBD7DA1C-2B11-43AE-ACCB-FAA79737C70A}" type="presParOf" srcId="{BB28CE9F-F422-4CE8-889C-9AE2D1D00741}" destId="{4FBE4CDB-B002-49F4-A3A3-334B3693C02B}"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192B5-40B9-4A6E-BF2D-E62B6A5E8E50}">
      <dsp:nvSpPr>
        <dsp:cNvPr id="0" name=""/>
        <dsp:cNvSpPr/>
      </dsp:nvSpPr>
      <dsp:spPr>
        <a:xfrm>
          <a:off x="2943" y="114512"/>
          <a:ext cx="4560667" cy="16152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Bahnschrift"/>
              <a:cs typeface="Calibri"/>
            </a:rPr>
            <a:t>Optimize website for mobile devices with low screen resolution (Especially Apple)</a:t>
          </a:r>
        </a:p>
      </dsp:txBody>
      <dsp:txXfrm>
        <a:off x="2943" y="114512"/>
        <a:ext cx="4560667" cy="1615243"/>
      </dsp:txXfrm>
    </dsp:sp>
    <dsp:sp modelId="{1957BE21-98E9-406D-BE69-0B0A1C98353C}">
      <dsp:nvSpPr>
        <dsp:cNvPr id="0" name=""/>
        <dsp:cNvSpPr/>
      </dsp:nvSpPr>
      <dsp:spPr>
        <a:xfrm>
          <a:off x="4832818" y="114512"/>
          <a:ext cx="4653678" cy="16152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Bahnschrift"/>
              <a:ea typeface="+mn-ea"/>
              <a:cs typeface="Calibri"/>
            </a:rPr>
            <a:t>Increase visibility, brand awareness by </a:t>
          </a:r>
          <a:r>
            <a:rPr lang="en-US" sz="2000" kern="1200">
              <a:latin typeface="Calibri Light" panose="020F0302020204030204"/>
            </a:rPr>
            <a:t>investing</a:t>
          </a:r>
          <a:r>
            <a:rPr lang="en-US" sz="2000" kern="1200"/>
            <a:t> in advertisements</a:t>
          </a:r>
          <a:r>
            <a:rPr lang="en-US" sz="2000" kern="1200">
              <a:latin typeface="Bahnschrift"/>
              <a:ea typeface="+mn-ea"/>
              <a:cs typeface="Calibri"/>
            </a:rPr>
            <a:t> in Hong Kong, Japan, UK as this countries have high conversion rates and average order values.</a:t>
          </a:r>
        </a:p>
      </dsp:txBody>
      <dsp:txXfrm>
        <a:off x="4832818" y="114512"/>
        <a:ext cx="4653678" cy="1615243"/>
      </dsp:txXfrm>
    </dsp:sp>
    <dsp:sp modelId="{ED02C74E-E31D-411D-8A65-6004ACB4E751}">
      <dsp:nvSpPr>
        <dsp:cNvPr id="0" name=""/>
        <dsp:cNvSpPr/>
      </dsp:nvSpPr>
      <dsp:spPr>
        <a:xfrm>
          <a:off x="923955" y="1998963"/>
          <a:ext cx="2692072" cy="16152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Bahnschrift"/>
              <a:ea typeface="+mn-ea"/>
              <a:cs typeface="Calibri"/>
            </a:rPr>
            <a:t>Provide discounts, promotional offers for US &amp; Peru customers</a:t>
          </a:r>
          <a:r>
            <a:rPr lang="en-US" sz="1800">
              <a:latin typeface="Bahnschrift"/>
              <a:ea typeface="+mn-ea"/>
              <a:cs typeface="Calibri"/>
            </a:rPr>
            <a:t> to reduce cart abandonment</a:t>
          </a:r>
          <a:endParaRPr lang="en-US" sz="1800"/>
        </a:p>
      </dsp:txBody>
      <dsp:txXfrm>
        <a:off x="923955" y="1998963"/>
        <a:ext cx="2692072" cy="1615243"/>
      </dsp:txXfrm>
    </dsp:sp>
    <dsp:sp modelId="{261337EB-7796-4735-A97A-DA1D3E612B7C}">
      <dsp:nvSpPr>
        <dsp:cNvPr id="0" name=""/>
        <dsp:cNvSpPr/>
      </dsp:nvSpPr>
      <dsp:spPr>
        <a:xfrm>
          <a:off x="3885235" y="1998963"/>
          <a:ext cx="4680248" cy="16152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Bahnschrift"/>
              <a:ea typeface="+mn-ea"/>
              <a:cs typeface="Calibri"/>
            </a:rPr>
            <a:t>Evaluate product pricing plans for UK customers. Competitor analysis is strongly suggested for US and UK</a:t>
          </a:r>
        </a:p>
      </dsp:txBody>
      <dsp:txXfrm>
        <a:off x="3885235" y="1998963"/>
        <a:ext cx="4680248" cy="1615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192B5-40B9-4A6E-BF2D-E62B6A5E8E50}">
      <dsp:nvSpPr>
        <dsp:cNvPr id="0" name=""/>
        <dsp:cNvSpPr/>
      </dsp:nvSpPr>
      <dsp:spPr>
        <a:xfrm>
          <a:off x="1548" y="88706"/>
          <a:ext cx="4474320" cy="1853151"/>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Bahnschrift"/>
              <a:cs typeface="Calibri"/>
            </a:rPr>
            <a:t>Improvise CTR by better designs for site navigation (Affiliates) and targeted A/B testing using loyal customer base</a:t>
          </a:r>
        </a:p>
      </dsp:txBody>
      <dsp:txXfrm>
        <a:off x="1548" y="88706"/>
        <a:ext cx="4474320" cy="1853151"/>
      </dsp:txXfrm>
    </dsp:sp>
    <dsp:sp modelId="{1957BE21-98E9-406D-BE69-0B0A1C98353C}">
      <dsp:nvSpPr>
        <dsp:cNvPr id="0" name=""/>
        <dsp:cNvSpPr/>
      </dsp:nvSpPr>
      <dsp:spPr>
        <a:xfrm>
          <a:off x="4739979" y="109964"/>
          <a:ext cx="4747912" cy="1810635"/>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white"/>
              </a:solidFill>
              <a:latin typeface="Bahnschrift"/>
              <a:ea typeface="+mn-ea"/>
              <a:cs typeface="Calibri"/>
            </a:rPr>
            <a:t>Research on latest trends for internal promotions and decide on target customers for these promotions based on revised customer segmentation</a:t>
          </a:r>
        </a:p>
      </dsp:txBody>
      <dsp:txXfrm>
        <a:off x="4739979" y="109964"/>
        <a:ext cx="4747912" cy="1810635"/>
      </dsp:txXfrm>
    </dsp:sp>
    <dsp:sp modelId="{4FBE4CDB-B002-49F4-A3A3-334B3693C02B}">
      <dsp:nvSpPr>
        <dsp:cNvPr id="0" name=""/>
        <dsp:cNvSpPr/>
      </dsp:nvSpPr>
      <dsp:spPr>
        <a:xfrm>
          <a:off x="2108422" y="2205968"/>
          <a:ext cx="5272594" cy="1863705"/>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solidFill>
                <a:prstClr val="white"/>
              </a:solidFill>
              <a:latin typeface="Bahnschrift"/>
              <a:ea typeface="+mn-ea"/>
              <a:cs typeface="Calibri"/>
            </a:rPr>
            <a:t>Increase investment for re-marketing Campaigns (email reminders, browser/in-app notifications, display Ads) and target customers who have previously added products to cart. This has strong potential to improve our returns </a:t>
          </a:r>
        </a:p>
      </dsp:txBody>
      <dsp:txXfrm>
        <a:off x="2108422" y="2205968"/>
        <a:ext cx="5272594" cy="18637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192B5-40B9-4A6E-BF2D-E62B6A5E8E50}">
      <dsp:nvSpPr>
        <dsp:cNvPr id="0" name=""/>
        <dsp:cNvSpPr/>
      </dsp:nvSpPr>
      <dsp:spPr>
        <a:xfrm>
          <a:off x="284474" y="1969"/>
          <a:ext cx="4207431" cy="1490138"/>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Bahnschrift" panose="020B0502040204020203" pitchFamily="34" charset="0"/>
              <a:cs typeface="Calibri"/>
            </a:rPr>
            <a:t>Targeted promotions and exclusive collections for 18-24 &amp; 45-54 age groups</a:t>
          </a:r>
          <a:endParaRPr lang="en-US" sz="2000" kern="1200">
            <a:latin typeface="Bahnschrift" panose="020B0502040204020203" pitchFamily="34" charset="0"/>
          </a:endParaRPr>
        </a:p>
      </dsp:txBody>
      <dsp:txXfrm>
        <a:off x="284474" y="1969"/>
        <a:ext cx="4207431" cy="1490138"/>
      </dsp:txXfrm>
    </dsp:sp>
    <dsp:sp modelId="{1957BE21-98E9-406D-BE69-0B0A1C98353C}">
      <dsp:nvSpPr>
        <dsp:cNvPr id="0" name=""/>
        <dsp:cNvSpPr/>
      </dsp:nvSpPr>
      <dsp:spPr>
        <a:xfrm>
          <a:off x="4740262" y="1969"/>
          <a:ext cx="4464703" cy="1490138"/>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Calibri"/>
            </a:rPr>
            <a:t>Tailored cost-effective selections can be suggested for 65+ age groups</a:t>
          </a:r>
        </a:p>
      </dsp:txBody>
      <dsp:txXfrm>
        <a:off x="4740262" y="1969"/>
        <a:ext cx="4464703" cy="1490138"/>
      </dsp:txXfrm>
    </dsp:sp>
    <dsp:sp modelId="{4FBE4CDB-B002-49F4-A3A3-334B3693C02B}">
      <dsp:nvSpPr>
        <dsp:cNvPr id="0" name=""/>
        <dsp:cNvSpPr/>
      </dsp:nvSpPr>
      <dsp:spPr>
        <a:xfrm>
          <a:off x="2265675" y="1740464"/>
          <a:ext cx="4958088" cy="1490138"/>
        </a:xfrm>
        <a:prstGeom prst="rect">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Calibri"/>
            </a:rPr>
            <a:t>Invest in flagship (luxury) and festive product design for males and aggressive marketing before holiday season</a:t>
          </a:r>
        </a:p>
      </dsp:txBody>
      <dsp:txXfrm>
        <a:off x="2265675" y="1740464"/>
        <a:ext cx="4958088" cy="149013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A9986-4399-488D-B449-678FD50CA36B}" type="datetimeFigureOut">
              <a:rPr lang="en-US"/>
              <a:t>4/30/2020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8918B-155E-4E20-91D0-F63072B04628}" type="slidenum">
              <a:rPr lang="en-US"/>
              <a:t>‹#›</a:t>
            </a:fld>
            <a:endParaRPr lang="en-US"/>
          </a:p>
        </p:txBody>
      </p:sp>
    </p:spTree>
    <p:extLst>
      <p:ext uri="{BB962C8B-B14F-4D97-AF65-F5344CB8AC3E}">
        <p14:creationId xmlns:p14="http://schemas.microsoft.com/office/powerpoint/2010/main" val="101379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3</a:t>
            </a:fld>
            <a:endParaRPr lang="en-US"/>
          </a:p>
        </p:txBody>
      </p:sp>
    </p:spTree>
    <p:extLst>
      <p:ext uri="{BB962C8B-B14F-4D97-AF65-F5344CB8AC3E}">
        <p14:creationId xmlns:p14="http://schemas.microsoft.com/office/powerpoint/2010/main" val="223704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Sell more and expand business – increase AOV</a:t>
            </a:r>
          </a:p>
          <a:p>
            <a:r>
              <a:rPr lang="en-US">
                <a:cs typeface="Calibri"/>
              </a:rPr>
              <a:t>Convert visitors to customers -  increase conversion</a:t>
            </a:r>
          </a:p>
        </p:txBody>
      </p:sp>
      <p:sp>
        <p:nvSpPr>
          <p:cNvPr id="4" name="Slide Number Placeholder 3"/>
          <p:cNvSpPr>
            <a:spLocks noGrp="1"/>
          </p:cNvSpPr>
          <p:nvPr>
            <p:ph type="sldNum" sz="quarter" idx="5"/>
          </p:nvPr>
        </p:nvSpPr>
        <p:spPr/>
        <p:txBody>
          <a:bodyPr/>
          <a:lstStyle/>
          <a:p>
            <a:fld id="{A1F8918B-155E-4E20-91D0-F63072B04628}" type="slidenum">
              <a:rPr lang="en-US"/>
              <a:t>17</a:t>
            </a:fld>
            <a:endParaRPr lang="en-US"/>
          </a:p>
        </p:txBody>
      </p:sp>
    </p:spTree>
    <p:extLst>
      <p:ext uri="{BB962C8B-B14F-4D97-AF65-F5344CB8AC3E}">
        <p14:creationId xmlns:p14="http://schemas.microsoft.com/office/powerpoint/2010/main" val="5151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Sell more and expand business – increase AOV</a:t>
            </a:r>
          </a:p>
          <a:p>
            <a:r>
              <a:rPr lang="en-US">
                <a:cs typeface="Calibri"/>
              </a:rPr>
              <a:t>Convert visitors to customers -  increase conversion</a:t>
            </a:r>
          </a:p>
        </p:txBody>
      </p:sp>
      <p:sp>
        <p:nvSpPr>
          <p:cNvPr id="4" name="Slide Number Placeholder 3"/>
          <p:cNvSpPr>
            <a:spLocks noGrp="1"/>
          </p:cNvSpPr>
          <p:nvPr>
            <p:ph type="sldNum" sz="quarter" idx="5"/>
          </p:nvPr>
        </p:nvSpPr>
        <p:spPr/>
        <p:txBody>
          <a:bodyPr/>
          <a:lstStyle/>
          <a:p>
            <a:fld id="{A1F8918B-155E-4E20-91D0-F63072B04628}" type="slidenum">
              <a:rPr lang="en-US"/>
              <a:t>18</a:t>
            </a:fld>
            <a:endParaRPr lang="en-US"/>
          </a:p>
        </p:txBody>
      </p:sp>
    </p:spTree>
    <p:extLst>
      <p:ext uri="{BB962C8B-B14F-4D97-AF65-F5344CB8AC3E}">
        <p14:creationId xmlns:p14="http://schemas.microsoft.com/office/powerpoint/2010/main" val="426608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Sell more and expand business – increase AOV</a:t>
            </a:r>
          </a:p>
          <a:p>
            <a:r>
              <a:rPr lang="en-US">
                <a:cs typeface="Calibri"/>
              </a:rPr>
              <a:t>Convert visitors to customers -  increase conversion</a:t>
            </a:r>
          </a:p>
        </p:txBody>
      </p:sp>
      <p:sp>
        <p:nvSpPr>
          <p:cNvPr id="4" name="Slide Number Placeholder 3"/>
          <p:cNvSpPr>
            <a:spLocks noGrp="1"/>
          </p:cNvSpPr>
          <p:nvPr>
            <p:ph type="sldNum" sz="quarter" idx="5"/>
          </p:nvPr>
        </p:nvSpPr>
        <p:spPr/>
        <p:txBody>
          <a:bodyPr/>
          <a:lstStyle/>
          <a:p>
            <a:fld id="{A1F8918B-155E-4E20-91D0-F63072B04628}" type="slidenum">
              <a:rPr lang="en-US"/>
              <a:t>19</a:t>
            </a:fld>
            <a:endParaRPr lang="en-US"/>
          </a:p>
        </p:txBody>
      </p:sp>
    </p:spTree>
    <p:extLst>
      <p:ext uri="{BB962C8B-B14F-4D97-AF65-F5344CB8AC3E}">
        <p14:creationId xmlns:p14="http://schemas.microsoft.com/office/powerpoint/2010/main" val="361174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trim down business objectives to be included in the speech. Only words in brackets can be used as business objectives.</a:t>
            </a:r>
          </a:p>
        </p:txBody>
      </p:sp>
      <p:sp>
        <p:nvSpPr>
          <p:cNvPr id="4" name="Slide Number Placeholder 3"/>
          <p:cNvSpPr>
            <a:spLocks noGrp="1"/>
          </p:cNvSpPr>
          <p:nvPr>
            <p:ph type="sldNum" sz="quarter" idx="5"/>
          </p:nvPr>
        </p:nvSpPr>
        <p:spPr/>
        <p:txBody>
          <a:bodyPr/>
          <a:lstStyle/>
          <a:p>
            <a:fld id="{A1F8918B-155E-4E20-91D0-F63072B04628}" type="slidenum">
              <a:rPr lang="en-US"/>
              <a:t>4</a:t>
            </a:fld>
            <a:endParaRPr lang="en-US"/>
          </a:p>
        </p:txBody>
      </p:sp>
    </p:spTree>
    <p:extLst>
      <p:ext uri="{BB962C8B-B14F-4D97-AF65-F5344CB8AC3E}">
        <p14:creationId xmlns:p14="http://schemas.microsoft.com/office/powerpoint/2010/main" val="2746113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order to understand the customers of </a:t>
            </a:r>
            <a:r>
              <a:rPr lang="en-US" sz="1200" kern="1200" err="1">
                <a:solidFill>
                  <a:schemeClr val="tx1"/>
                </a:solidFill>
                <a:effectLst/>
                <a:latin typeface="+mn-lt"/>
                <a:ea typeface="+mn-ea"/>
                <a:cs typeface="+mn-cs"/>
              </a:rPr>
              <a:t>timb</a:t>
            </a:r>
            <a:r>
              <a:rPr lang="en-US" sz="1200" kern="1200">
                <a:solidFill>
                  <a:schemeClr val="tx1"/>
                </a:solidFill>
                <a:effectLst/>
                <a:latin typeface="+mn-lt"/>
                <a:ea typeface="+mn-ea"/>
                <a:cs typeface="+mn-cs"/>
              </a:rPr>
              <a:t> we </a:t>
            </a:r>
            <a:r>
              <a:rPr lang="en-US" sz="1200" kern="1200" err="1">
                <a:solidFill>
                  <a:schemeClr val="tx1"/>
                </a:solidFill>
                <a:effectLst/>
                <a:latin typeface="+mn-lt"/>
                <a:ea typeface="+mn-ea"/>
                <a:cs typeface="+mn-cs"/>
              </a:rPr>
              <a:t>devided</a:t>
            </a:r>
            <a:r>
              <a:rPr lang="en-US" sz="1200" kern="1200">
                <a:solidFill>
                  <a:schemeClr val="tx1"/>
                </a:solidFill>
                <a:effectLst/>
                <a:latin typeface="+mn-lt"/>
                <a:ea typeface="+mn-ea"/>
                <a:cs typeface="+mn-cs"/>
              </a:rPr>
              <a:t> to </a:t>
            </a:r>
            <a:r>
              <a:rPr lang="en-US" sz="1200" kern="1200" err="1">
                <a:solidFill>
                  <a:schemeClr val="tx1"/>
                </a:solidFill>
                <a:effectLst/>
                <a:latin typeface="+mn-lt"/>
                <a:ea typeface="+mn-ea"/>
                <a:cs typeface="+mn-cs"/>
              </a:rPr>
              <a:t>prfom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analys</a:t>
            </a:r>
            <a:r>
              <a:rPr lang="en-US" sz="1200" kern="1200">
                <a:solidFill>
                  <a:schemeClr val="tx1"/>
                </a:solidFill>
                <a:effectLst/>
                <a:latin typeface="+mn-lt"/>
                <a:ea typeface="+mn-ea"/>
                <a:cs typeface="+mn-cs"/>
              </a:rPr>
              <a:t> using age and gender. From our analysis</a:t>
            </a:r>
          </a:p>
          <a:p>
            <a:r>
              <a:rPr lang="en-US" sz="1200" kern="1200">
                <a:solidFill>
                  <a:schemeClr val="tx1"/>
                </a:solidFill>
                <a:effectLst/>
                <a:latin typeface="+mn-lt"/>
                <a:ea typeface="+mn-ea"/>
                <a:cs typeface="+mn-cs"/>
              </a:rPr>
              <a:t>We found that females tended to have a higher </a:t>
            </a:r>
            <a:r>
              <a:rPr lang="en-US" sz="1200" kern="1200" err="1">
                <a:solidFill>
                  <a:schemeClr val="tx1"/>
                </a:solidFill>
                <a:effectLst/>
                <a:latin typeface="+mn-lt"/>
                <a:ea typeface="+mn-ea"/>
                <a:cs typeface="+mn-cs"/>
              </a:rPr>
              <a:t>avov</a:t>
            </a:r>
            <a:r>
              <a:rPr lang="en-US" sz="1200" kern="1200">
                <a:solidFill>
                  <a:schemeClr val="tx1"/>
                </a:solidFill>
                <a:effectLst/>
                <a:latin typeface="+mn-lt"/>
                <a:ea typeface="+mn-ea"/>
                <a:cs typeface="+mn-cs"/>
              </a:rPr>
              <a:t> In q1 of 202, there was a remarkable increase in </a:t>
            </a:r>
            <a:r>
              <a:rPr lang="en-US" sz="1200" kern="1200" err="1">
                <a:solidFill>
                  <a:schemeClr val="tx1"/>
                </a:solidFill>
                <a:effectLst/>
                <a:latin typeface="+mn-lt"/>
                <a:ea typeface="+mn-ea"/>
                <a:cs typeface="+mn-cs"/>
              </a:rPr>
              <a:t>aov</a:t>
            </a:r>
            <a:r>
              <a:rPr lang="en-US" sz="1200" kern="1200">
                <a:solidFill>
                  <a:schemeClr val="tx1"/>
                </a:solidFill>
                <a:effectLst/>
                <a:latin typeface="+mn-lt"/>
                <a:ea typeface="+mn-ea"/>
                <a:cs typeface="+mn-cs"/>
              </a:rPr>
              <a:t>. Also females saw an increase in unique purchases in q1. </a:t>
            </a:r>
            <a:r>
              <a:rPr lang="en-US" sz="1200" kern="1200" err="1">
                <a:solidFill>
                  <a:schemeClr val="tx1"/>
                </a:solidFill>
                <a:effectLst/>
                <a:latin typeface="+mn-lt"/>
                <a:ea typeface="+mn-ea"/>
                <a:cs typeface="+mn-cs"/>
              </a:rPr>
              <a:t>Howve</a:t>
            </a:r>
            <a:r>
              <a:rPr lang="en-US" sz="1200" kern="1200">
                <a:solidFill>
                  <a:schemeClr val="tx1"/>
                </a:solidFill>
                <a:effectLst/>
                <a:latin typeface="+mn-lt"/>
                <a:ea typeface="+mn-ea"/>
                <a:cs typeface="+mn-cs"/>
              </a:rPr>
              <a:t>, there was  a slight decrease in conv rate from 0.5 to 0.4</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For males we found that, conversion rate was same for both quarters, however, there was an increase in </a:t>
            </a:r>
            <a:r>
              <a:rPr lang="en-US" sz="1200" kern="1200" err="1">
                <a:solidFill>
                  <a:schemeClr val="tx1"/>
                </a:solidFill>
                <a:effectLst/>
                <a:latin typeface="+mn-lt"/>
                <a:ea typeface="+mn-ea"/>
                <a:cs typeface="+mn-cs"/>
              </a:rPr>
              <a:t>aov</a:t>
            </a:r>
            <a:r>
              <a:rPr lang="en-US" sz="1200" kern="1200">
                <a:solidFill>
                  <a:schemeClr val="tx1"/>
                </a:solidFill>
                <a:effectLst/>
                <a:latin typeface="+mn-lt"/>
                <a:ea typeface="+mn-ea"/>
                <a:cs typeface="+mn-cs"/>
              </a:rPr>
              <a:t> from  we noticed that there was  a decrease  in the no of unique purchases in q1. </a:t>
            </a:r>
          </a:p>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8</a:t>
            </a:fld>
            <a:endParaRPr lang="en-US"/>
          </a:p>
        </p:txBody>
      </p:sp>
    </p:spTree>
    <p:extLst>
      <p:ext uri="{BB962C8B-B14F-4D97-AF65-F5344CB8AC3E}">
        <p14:creationId xmlns:p14="http://schemas.microsoft.com/office/powerpoint/2010/main" val="1829095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performed Age analysis on our customers from Q4  &amp;Q1. </a:t>
            </a:r>
          </a:p>
          <a:p>
            <a:r>
              <a:rPr lang="en-US"/>
              <a:t>WE FOUND THAT 3 MAJOR AGE GRPS 65+ 55-64,&amp; 35-44 were important</a:t>
            </a:r>
          </a:p>
          <a:p>
            <a:r>
              <a:rPr lang="en-US"/>
              <a:t>to our KPIS. </a:t>
            </a:r>
          </a:p>
          <a:p>
            <a:r>
              <a:rPr lang="en-US"/>
              <a:t>From analysis, we gathered that  Conv rate was generally higher</a:t>
            </a:r>
          </a:p>
          <a:p>
            <a:r>
              <a:rPr lang="en-US"/>
              <a:t> amongst the 65+ range though it dropped in Q1</a:t>
            </a:r>
          </a:p>
          <a:p>
            <a:r>
              <a:rPr lang="en-US"/>
              <a:t>This could be due to the fact that there's a holiday season in Q4</a:t>
            </a:r>
          </a:p>
          <a:p>
            <a:r>
              <a:rPr lang="en-US"/>
              <a:t>Analysis should be done to  further understand why</a:t>
            </a:r>
          </a:p>
          <a:p>
            <a:endParaRPr lang="en-US"/>
          </a:p>
          <a:p>
            <a:r>
              <a:rPr lang="en-US"/>
              <a:t>Wea also found dt in Q1, PEOPLE IN 55-64 HAD THE AVERAGE ORDER</a:t>
            </a:r>
          </a:p>
          <a:p>
            <a:r>
              <a:rPr lang="en-US"/>
              <a:t>VALUE WHIL. IN THE PREV QUART HOWEVWR PEIPL AGD 35-45 HAD THE </a:t>
            </a:r>
          </a:p>
          <a:p>
            <a:r>
              <a:rPr lang="en-US"/>
              <a:t>HIGHEST AOV</a:t>
            </a:r>
          </a:p>
          <a:p>
            <a:endParaRPr lang="en-US"/>
          </a:p>
          <a:p>
            <a:endParaRPr lang="en-US"/>
          </a:p>
          <a:p>
            <a:r>
              <a:rPr lang="en-US"/>
              <a:t>For unique purchases, </a:t>
            </a:r>
            <a:r>
              <a:rPr lang="en-US" err="1"/>
              <a:t>genefrally</a:t>
            </a:r>
            <a:r>
              <a:rPr lang="en-US"/>
              <a:t>, ppl aged 35-44 had a higher number,</a:t>
            </a:r>
          </a:p>
          <a:p>
            <a:r>
              <a:rPr lang="en-US"/>
              <a:t> </a:t>
            </a:r>
            <a:r>
              <a:rPr lang="en-US" err="1"/>
              <a:t>hower</a:t>
            </a:r>
            <a:r>
              <a:rPr lang="en-US"/>
              <a:t> unique purchases dropped from 24 to 13 in q1</a:t>
            </a:r>
          </a:p>
        </p:txBody>
      </p:sp>
      <p:sp>
        <p:nvSpPr>
          <p:cNvPr id="4" name="Slide Number Placeholder 3"/>
          <p:cNvSpPr>
            <a:spLocks noGrp="1"/>
          </p:cNvSpPr>
          <p:nvPr>
            <p:ph type="sldNum" sz="quarter" idx="5"/>
          </p:nvPr>
        </p:nvSpPr>
        <p:spPr/>
        <p:txBody>
          <a:bodyPr/>
          <a:lstStyle/>
          <a:p>
            <a:fld id="{A1F8918B-155E-4E20-91D0-F63072B04628}" type="slidenum">
              <a:rPr lang="en-US" smtClean="0"/>
              <a:t>9</a:t>
            </a:fld>
            <a:endParaRPr lang="en-US"/>
          </a:p>
        </p:txBody>
      </p:sp>
    </p:spTree>
    <p:extLst>
      <p:ext uri="{BB962C8B-B14F-4D97-AF65-F5344CB8AC3E}">
        <p14:creationId xmlns:p14="http://schemas.microsoft.com/office/powerpoint/2010/main" val="263018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After conducting customer profile analysis using age and gender, we wanted a broader view on our conversion rate. We decided to find out what countries and contributed to conv rate. We found 3 countries to be particularly interesting Paraguay, HOKO AND US </a:t>
            </a:r>
          </a:p>
          <a:p>
            <a:pPr fontAlgn="base"/>
            <a:r>
              <a:rPr lang="en-US" sz="1200" b="0" i="0" kern="1200">
                <a:solidFill>
                  <a:schemeClr val="tx1"/>
                </a:solidFill>
                <a:effectLst/>
                <a:latin typeface="+mn-lt"/>
                <a:ea typeface="+mn-ea"/>
                <a:cs typeface="+mn-cs"/>
              </a:rPr>
              <a:t>·        In Q4, Paraguay has the highest conversion rate though it has a very low % users . While the US has a large % of users, it’s conversion rate is relatively low </a:t>
            </a:r>
          </a:p>
          <a:p>
            <a:pPr fontAlgn="base"/>
            <a:r>
              <a:rPr lang="en-US" sz="1200" b="0" i="0" kern="1200">
                <a:solidFill>
                  <a:schemeClr val="tx1"/>
                </a:solidFill>
                <a:effectLst/>
                <a:latin typeface="+mn-lt"/>
                <a:ea typeface="+mn-ea"/>
                <a:cs typeface="+mn-cs"/>
              </a:rPr>
              <a:t>·        In Q1, US still has the most users, but with a low conversion rate, it dropped from the 3</a:t>
            </a:r>
            <a:r>
              <a:rPr lang="en-US" sz="1200" b="0" i="0" kern="1200" baseline="30000">
                <a:solidFill>
                  <a:schemeClr val="tx1"/>
                </a:solidFill>
                <a:effectLst/>
                <a:latin typeface="+mn-lt"/>
                <a:ea typeface="+mn-ea"/>
                <a:cs typeface="+mn-cs"/>
              </a:rPr>
              <a:t>rd</a:t>
            </a:r>
            <a:r>
              <a:rPr lang="en-US" sz="1200" b="0" i="0" kern="1200">
                <a:solidFill>
                  <a:schemeClr val="tx1"/>
                </a:solidFill>
                <a:effectLst/>
                <a:latin typeface="+mn-lt"/>
                <a:ea typeface="+mn-ea"/>
                <a:cs typeface="+mn-cs"/>
              </a:rPr>
              <a:t> highest conversion rate to the 5</a:t>
            </a:r>
            <a:r>
              <a:rPr lang="en-US" sz="1200" b="0" i="0" kern="1200" baseline="30000">
                <a:solidFill>
                  <a:schemeClr val="tx1"/>
                </a:solidFill>
                <a:effectLst/>
                <a:latin typeface="+mn-lt"/>
                <a:ea typeface="+mn-ea"/>
                <a:cs typeface="+mn-cs"/>
              </a:rPr>
              <a:t>th</a:t>
            </a:r>
            <a:r>
              <a:rPr lang="en-US" sz="1200" b="0" i="0" kern="1200">
                <a:solidFill>
                  <a:schemeClr val="tx1"/>
                </a:solidFill>
                <a:effectLst/>
                <a:latin typeface="+mn-lt"/>
                <a:ea typeface="+mn-ea"/>
                <a:cs typeface="+mn-cs"/>
              </a:rPr>
              <a:t> position. Paraguay is also no longer in the top 10 countries contributing to </a:t>
            </a:r>
            <a:r>
              <a:rPr lang="en-US" sz="1200" b="0" i="0" kern="1200" err="1">
                <a:solidFill>
                  <a:schemeClr val="tx1"/>
                </a:solidFill>
                <a:effectLst/>
                <a:latin typeface="+mn-lt"/>
                <a:ea typeface="+mn-ea"/>
                <a:cs typeface="+mn-cs"/>
              </a:rPr>
              <a:t>cr</a:t>
            </a:r>
            <a:r>
              <a:rPr lang="en-US" sz="1200" b="0" i="0" kern="1200">
                <a:solidFill>
                  <a:schemeClr val="tx1"/>
                </a:solidFill>
                <a:effectLst/>
                <a:latin typeface="+mn-lt"/>
                <a:ea typeface="+mn-ea"/>
                <a:cs typeface="+mn-cs"/>
              </a:rPr>
              <a:t> . Hong Kong, which in the </a:t>
            </a:r>
            <a:r>
              <a:rPr lang="en-US" sz="1200" b="0" i="0" kern="1200" err="1">
                <a:solidFill>
                  <a:schemeClr val="tx1"/>
                </a:solidFill>
                <a:effectLst/>
                <a:latin typeface="+mn-lt"/>
                <a:ea typeface="+mn-ea"/>
                <a:cs typeface="+mn-cs"/>
              </a:rPr>
              <a:t>prev</a:t>
            </a:r>
            <a:r>
              <a:rPr lang="en-US" sz="1200" b="0" i="0" kern="1200">
                <a:solidFill>
                  <a:schemeClr val="tx1"/>
                </a:solidFill>
                <a:effectLst/>
                <a:latin typeface="+mn-lt"/>
                <a:ea typeface="+mn-ea"/>
                <a:cs typeface="+mn-cs"/>
              </a:rPr>
              <a:t> quart had the 2</a:t>
            </a:r>
            <a:r>
              <a:rPr lang="en-US" sz="1200" b="0" i="0" kern="1200" baseline="30000">
                <a:solidFill>
                  <a:schemeClr val="tx1"/>
                </a:solidFill>
                <a:effectLst/>
                <a:latin typeface="+mn-lt"/>
                <a:ea typeface="+mn-ea"/>
                <a:cs typeface="+mn-cs"/>
              </a:rPr>
              <a:t>nd</a:t>
            </a:r>
            <a:r>
              <a:rPr lang="en-US" sz="1200" b="0" i="0" kern="1200">
                <a:solidFill>
                  <a:schemeClr val="tx1"/>
                </a:solidFill>
                <a:effectLst/>
                <a:latin typeface="+mn-lt"/>
                <a:ea typeface="+mn-ea"/>
                <a:cs typeface="+mn-cs"/>
              </a:rPr>
              <a:t> highest conversion rate is now the 1</a:t>
            </a:r>
            <a:r>
              <a:rPr lang="en-US" sz="1200" b="0" i="0" kern="1200" baseline="30000">
                <a:solidFill>
                  <a:schemeClr val="tx1"/>
                </a:solidFill>
                <a:effectLst/>
                <a:latin typeface="+mn-lt"/>
                <a:ea typeface="+mn-ea"/>
                <a:cs typeface="+mn-cs"/>
              </a:rPr>
              <a:t>st</a:t>
            </a:r>
            <a:r>
              <a:rPr lang="en-US" sz="1200" b="0" i="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10</a:t>
            </a:fld>
            <a:endParaRPr lang="en-US"/>
          </a:p>
        </p:txBody>
      </p:sp>
    </p:spTree>
    <p:extLst>
      <p:ext uri="{BB962C8B-B14F-4D97-AF65-F5344CB8AC3E}">
        <p14:creationId xmlns:p14="http://schemas.microsoft.com/office/powerpoint/2010/main" val="369843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or Q4, majority (39.78%) of users to Timbuktu came from the iPhone and iPhone also had the highest conversion rate. </a:t>
            </a:r>
          </a:p>
          <a:p>
            <a:pPr fontAlgn="base"/>
            <a:r>
              <a:rPr lang="en-US" sz="1200" b="0" i="0" kern="1200">
                <a:solidFill>
                  <a:schemeClr val="tx1"/>
                </a:solidFill>
                <a:effectLst/>
                <a:latin typeface="+mn-lt"/>
                <a:ea typeface="+mn-ea"/>
                <a:cs typeface="+mn-cs"/>
              </a:rPr>
              <a:t>·        For Q1, while majority (40%) of users still used an iPhone, most conversion came from the iPad </a:t>
            </a:r>
          </a:p>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11</a:t>
            </a:fld>
            <a:endParaRPr lang="en-US"/>
          </a:p>
        </p:txBody>
      </p:sp>
    </p:spTree>
    <p:extLst>
      <p:ext uri="{BB962C8B-B14F-4D97-AF65-F5344CB8AC3E}">
        <p14:creationId xmlns:p14="http://schemas.microsoft.com/office/powerpoint/2010/main" val="124454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In Q4, Paraguay had the highest order value even though US has more users. </a:t>
            </a:r>
          </a:p>
          <a:p>
            <a:pPr fontAlgn="base"/>
            <a:r>
              <a:rPr lang="en-US" sz="1200" b="0" i="0" kern="1200">
                <a:solidFill>
                  <a:schemeClr val="tx1"/>
                </a:solidFill>
                <a:effectLst/>
                <a:latin typeface="+mn-lt"/>
                <a:ea typeface="+mn-ea"/>
                <a:cs typeface="+mn-cs"/>
              </a:rPr>
              <a:t>·        In Q1, the average order value increased from 73 dollars to 437. Japan now has the highest order value, it wasn’t in the top 10 countries in the previous quarter. Timbuktu probably initiated or increased marketing campaigns. The US still has the highest number of users. </a:t>
            </a:r>
          </a:p>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12</a:t>
            </a:fld>
            <a:endParaRPr lang="en-US"/>
          </a:p>
        </p:txBody>
      </p:sp>
    </p:spTree>
    <p:extLst>
      <p:ext uri="{BB962C8B-B14F-4D97-AF65-F5344CB8AC3E}">
        <p14:creationId xmlns:p14="http://schemas.microsoft.com/office/powerpoint/2010/main" val="150846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kern="1200">
                <a:solidFill>
                  <a:schemeClr val="tx1"/>
                </a:solidFill>
                <a:effectLst/>
                <a:latin typeface="+mn-lt"/>
                <a:ea typeface="+mn-ea"/>
                <a:cs typeface="+mn-cs"/>
              </a:rPr>
              <a:t>n Q4,The highest </a:t>
            </a:r>
            <a:r>
              <a:rPr lang="en-US" sz="1200" b="1" i="0" kern="1200" err="1">
                <a:solidFill>
                  <a:schemeClr val="tx1"/>
                </a:solidFill>
                <a:effectLst/>
                <a:latin typeface="+mn-lt"/>
                <a:ea typeface="+mn-ea"/>
                <a:cs typeface="+mn-cs"/>
              </a:rPr>
              <a:t>qtty</a:t>
            </a:r>
            <a:r>
              <a:rPr lang="en-US" sz="1200" b="1" i="0" kern="1200">
                <a:solidFill>
                  <a:schemeClr val="tx1"/>
                </a:solidFill>
                <a:effectLst/>
                <a:latin typeface="+mn-lt"/>
                <a:ea typeface="+mn-ea"/>
                <a:cs typeface="+mn-cs"/>
              </a:rPr>
              <a:t> added to cart is in Peru, this however leads to no transactions. The US had the highest </a:t>
            </a:r>
            <a:r>
              <a:rPr lang="en-US" sz="1200" b="1" i="0" kern="1200" err="1">
                <a:solidFill>
                  <a:schemeClr val="tx1"/>
                </a:solidFill>
                <a:effectLst/>
                <a:latin typeface="+mn-lt"/>
                <a:ea typeface="+mn-ea"/>
                <a:cs typeface="+mn-cs"/>
              </a:rPr>
              <a:t>qqty</a:t>
            </a:r>
            <a:r>
              <a:rPr lang="en-US" sz="1200" b="1" i="0" kern="1200">
                <a:solidFill>
                  <a:schemeClr val="tx1"/>
                </a:solidFill>
                <a:effectLst/>
                <a:latin typeface="+mn-lt"/>
                <a:ea typeface="+mn-ea"/>
                <a:cs typeface="+mn-cs"/>
              </a:rPr>
              <a:t> added to carts that led to transactions</a:t>
            </a:r>
            <a:r>
              <a:rPr lang="en-US" sz="1200" b="0" i="0" kern="1200">
                <a:solidFill>
                  <a:schemeClr val="tx1"/>
                </a:solidFill>
                <a:effectLst/>
                <a:latin typeface="+mn-lt"/>
                <a:ea typeface="+mn-ea"/>
                <a:cs typeface="+mn-cs"/>
              </a:rPr>
              <a:t> </a:t>
            </a:r>
          </a:p>
          <a:p>
            <a:pPr rtl="0" fontAlgn="base"/>
            <a:r>
              <a:rPr lang="en-US" sz="1200" b="1" i="0" kern="1200">
                <a:solidFill>
                  <a:schemeClr val="tx1"/>
                </a:solidFill>
                <a:effectLst/>
                <a:latin typeface="+mn-lt"/>
                <a:ea typeface="+mn-ea"/>
                <a:cs typeface="+mn-cs"/>
              </a:rPr>
              <a:t>The trend turned in Q1, with the highest number of cart additions </a:t>
            </a:r>
            <a:r>
              <a:rPr lang="en-US" sz="1200" b="1" i="0" kern="1200" err="1">
                <a:solidFill>
                  <a:schemeClr val="tx1"/>
                </a:solidFill>
                <a:effectLst/>
                <a:latin typeface="+mn-lt"/>
                <a:ea typeface="+mn-ea"/>
                <a:cs typeface="+mn-cs"/>
              </a:rPr>
              <a:t>occuring</a:t>
            </a:r>
            <a:r>
              <a:rPr lang="en-US" sz="1200" b="1" i="0" kern="1200">
                <a:solidFill>
                  <a:schemeClr val="tx1"/>
                </a:solidFill>
                <a:effectLst/>
                <a:latin typeface="+mn-lt"/>
                <a:ea typeface="+mn-ea"/>
                <a:cs typeface="+mn-cs"/>
              </a:rPr>
              <a:t> in the US as well as transactions.</a:t>
            </a:r>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In both years, the US had both the highest removals and transactions   </a:t>
            </a:r>
          </a:p>
          <a:p>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13</a:t>
            </a:fld>
            <a:endParaRPr lang="en-US"/>
          </a:p>
        </p:txBody>
      </p:sp>
    </p:spTree>
    <p:extLst>
      <p:ext uri="{BB962C8B-B14F-4D97-AF65-F5344CB8AC3E}">
        <p14:creationId xmlns:p14="http://schemas.microsoft.com/office/powerpoint/2010/main" val="171764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 both years, the US had both the highest removals and transactions   </a:t>
            </a:r>
            <a:endParaRPr lang="en-US"/>
          </a:p>
        </p:txBody>
      </p:sp>
      <p:sp>
        <p:nvSpPr>
          <p:cNvPr id="4" name="Slide Number Placeholder 3"/>
          <p:cNvSpPr>
            <a:spLocks noGrp="1"/>
          </p:cNvSpPr>
          <p:nvPr>
            <p:ph type="sldNum" sz="quarter" idx="5"/>
          </p:nvPr>
        </p:nvSpPr>
        <p:spPr/>
        <p:txBody>
          <a:bodyPr/>
          <a:lstStyle/>
          <a:p>
            <a:fld id="{A1F8918B-155E-4E20-91D0-F63072B04628}" type="slidenum">
              <a:rPr lang="en-US" smtClean="0"/>
              <a:t>14</a:t>
            </a:fld>
            <a:endParaRPr lang="en-US"/>
          </a:p>
        </p:txBody>
      </p:sp>
    </p:spTree>
    <p:extLst>
      <p:ext uri="{BB962C8B-B14F-4D97-AF65-F5344CB8AC3E}">
        <p14:creationId xmlns:p14="http://schemas.microsoft.com/office/powerpoint/2010/main" val="46064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8.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9.png"/><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2.png"/><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45.png"/><Relationship Id="rId5" Type="http://schemas.openxmlformats.org/officeDocument/2006/relationships/image" Target="../media/image6.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1.png"/><Relationship Id="rId2" Type="http://schemas.microsoft.com/office/2007/relationships/media" Target="../media/media17.m4a"/><Relationship Id="rId1" Type="http://schemas.openxmlformats.org/officeDocument/2006/relationships/audio" Target="NULL" TargetMode="External"/><Relationship Id="rId6" Type="http://schemas.openxmlformats.org/officeDocument/2006/relationships/image" Target="../media/image6.jpe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notesSlide" Target="../notesSlides/notesSlide10.xml"/><Relationship Id="rId9"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NULL" TargetMode="External"/><Relationship Id="rId6" Type="http://schemas.openxmlformats.org/officeDocument/2006/relationships/image" Target="../media/image6.jpeg"/><Relationship Id="rId11" Type="http://schemas.microsoft.com/office/2007/relationships/diagramDrawing" Target="../diagrams/drawing2.xml"/><Relationship Id="rId5" Type="http://schemas.openxmlformats.org/officeDocument/2006/relationships/image" Target="../media/image3.png"/><Relationship Id="rId10" Type="http://schemas.openxmlformats.org/officeDocument/2006/relationships/diagramColors" Target="../diagrams/colors2.xml"/><Relationship Id="rId4" Type="http://schemas.openxmlformats.org/officeDocument/2006/relationships/notesSlide" Target="../notesSlides/notesSlide1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2.xml"/><Relationship Id="rId7" Type="http://schemas.openxmlformats.org/officeDocument/2006/relationships/diagramData" Target="../diagrams/data3.xml"/><Relationship Id="rId12" Type="http://schemas.openxmlformats.org/officeDocument/2006/relationships/image" Target="../media/image1.png"/><Relationship Id="rId2" Type="http://schemas.microsoft.com/office/2007/relationships/media" Target="../media/media19.m4a"/><Relationship Id="rId1" Type="http://schemas.openxmlformats.org/officeDocument/2006/relationships/audio" Target="NULL" TargetMode="External"/><Relationship Id="rId6" Type="http://schemas.openxmlformats.org/officeDocument/2006/relationships/image" Target="../media/image6.jpeg"/><Relationship Id="rId11" Type="http://schemas.microsoft.com/office/2007/relationships/diagramDrawing" Target="../diagrams/drawing3.xml"/><Relationship Id="rId5" Type="http://schemas.openxmlformats.org/officeDocument/2006/relationships/image" Target="../media/image3.png"/><Relationship Id="rId10" Type="http://schemas.openxmlformats.org/officeDocument/2006/relationships/diagramColors" Target="../diagrams/colors3.xml"/><Relationship Id="rId4" Type="http://schemas.openxmlformats.org/officeDocument/2006/relationships/notesSlide" Target="../notesSlides/notesSlide12.xml"/><Relationship Id="rId9"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7.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6.png"/><Relationship Id="rId5" Type="http://schemas.openxmlformats.org/officeDocument/2006/relationships/image" Target="../media/image6.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6.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jpeg"/><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16.png"/><Relationship Id="rId12" Type="http://schemas.openxmlformats.org/officeDocument/2006/relationships/image" Target="../media/image21.png"/><Relationship Id="rId2" Type="http://schemas.microsoft.com/office/2007/relationships/media" Target="../media/media8.m4a"/><Relationship Id="rId16" Type="http://schemas.openxmlformats.org/officeDocument/2006/relationships/image" Target="../media/image1.png"/><Relationship Id="rId1" Type="http://schemas.openxmlformats.org/officeDocument/2006/relationships/audio" Target="NULL" TargetMode="Externa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6.jpeg"/><Relationship Id="rId10" Type="http://schemas.openxmlformats.org/officeDocument/2006/relationships/image" Target="../media/image19.png"/><Relationship Id="rId4" Type="http://schemas.openxmlformats.org/officeDocument/2006/relationships/notesSlide" Target="../notesSlides/notesSlide3.xml"/><Relationship Id="rId9" Type="http://schemas.openxmlformats.org/officeDocument/2006/relationships/image" Target="../media/image18.pn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microsoft.com/office/2007/relationships/media" Target="../media/media9.m4a"/><Relationship Id="rId16" Type="http://schemas.openxmlformats.org/officeDocument/2006/relationships/image" Target="../media/image34.png"/><Relationship Id="rId20" Type="http://schemas.openxmlformats.org/officeDocument/2006/relationships/image" Target="../media/image1.png"/><Relationship Id="rId1" Type="http://schemas.openxmlformats.org/officeDocument/2006/relationships/audio" Target="NULL" TargetMode="Externa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notesSlide" Target="../notesSlides/notesSlide4.xml"/><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2" name="Rectangle 114">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16">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18">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1" name="Freeform: Shape 120">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Rectangle 122">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Isosceles Triangle 124">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Isosceles Triangle 126">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8DB6626F-30D6-40DC-BCDB-8478CFEEEFA0}"/>
              </a:ext>
            </a:extLst>
          </p:cNvPr>
          <p:cNvSpPr/>
          <p:nvPr/>
        </p:nvSpPr>
        <p:spPr>
          <a:xfrm>
            <a:off x="6153553" y="0"/>
            <a:ext cx="6034428"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149534" y="3791174"/>
            <a:ext cx="1811714" cy="1938992"/>
          </a:xfrm>
        </p:spPr>
        <p:txBody>
          <a:bodyPr vert="horz" lIns="91440" tIns="45720" rIns="91440" bIns="45720" rtlCol="0">
            <a:normAutofit/>
          </a:bodyPr>
          <a:lstStyle/>
          <a:p>
            <a:pPr algn="l">
              <a:lnSpc>
                <a:spcPct val="100000"/>
              </a:lnSpc>
              <a:spcBef>
                <a:spcPts val="0"/>
              </a:spcBef>
            </a:pPr>
            <a:r>
              <a:rPr lang="en-US" sz="2000">
                <a:solidFill>
                  <a:schemeClr val="bg1"/>
                </a:solidFill>
                <a:latin typeface="Bahnschrift" panose="020B0502040204020203" pitchFamily="34" charset="0"/>
              </a:rPr>
              <a:t>Rajendran</a:t>
            </a:r>
          </a:p>
          <a:p>
            <a:pPr algn="l">
              <a:lnSpc>
                <a:spcPct val="100000"/>
              </a:lnSpc>
              <a:spcBef>
                <a:spcPts val="0"/>
              </a:spcBef>
            </a:pPr>
            <a:r>
              <a:rPr lang="en-US" sz="2000">
                <a:solidFill>
                  <a:schemeClr val="bg1"/>
                </a:solidFill>
                <a:latin typeface="Bahnschrift" panose="020B0502040204020203" pitchFamily="34" charset="0"/>
              </a:rPr>
              <a:t>Hegde</a:t>
            </a:r>
          </a:p>
          <a:p>
            <a:pPr algn="l">
              <a:lnSpc>
                <a:spcPct val="100000"/>
              </a:lnSpc>
              <a:spcBef>
                <a:spcPts val="0"/>
              </a:spcBef>
            </a:pPr>
            <a:r>
              <a:rPr lang="en-US" sz="2000">
                <a:solidFill>
                  <a:schemeClr val="bg1"/>
                </a:solidFill>
                <a:latin typeface="Bahnschrift" panose="020B0502040204020203" pitchFamily="34" charset="0"/>
              </a:rPr>
              <a:t>Aluko</a:t>
            </a:r>
          </a:p>
          <a:p>
            <a:pPr algn="l">
              <a:lnSpc>
                <a:spcPct val="100000"/>
              </a:lnSpc>
              <a:spcBef>
                <a:spcPts val="0"/>
              </a:spcBef>
            </a:pPr>
            <a:r>
              <a:rPr lang="en-US" sz="2000">
                <a:solidFill>
                  <a:schemeClr val="bg1"/>
                </a:solidFill>
                <a:latin typeface="Bahnschrift" panose="020B0502040204020203" pitchFamily="34" charset="0"/>
              </a:rPr>
              <a:t>Sheshagiri</a:t>
            </a:r>
          </a:p>
          <a:p>
            <a:pPr algn="l">
              <a:lnSpc>
                <a:spcPct val="100000"/>
              </a:lnSpc>
              <a:spcBef>
                <a:spcPts val="0"/>
              </a:spcBef>
            </a:pPr>
            <a:r>
              <a:rPr lang="en-US" sz="2000">
                <a:solidFill>
                  <a:schemeClr val="bg1"/>
                </a:solidFill>
                <a:latin typeface="Bahnschrift" panose="020B0502040204020203" pitchFamily="34" charset="0"/>
              </a:rPr>
              <a:t>Govindarajan</a:t>
            </a:r>
          </a:p>
          <a:p>
            <a:pPr algn="l">
              <a:lnSpc>
                <a:spcPct val="100000"/>
              </a:lnSpc>
              <a:spcBef>
                <a:spcPts val="0"/>
              </a:spcBef>
            </a:pPr>
            <a:r>
              <a:rPr lang="en-US" sz="2000">
                <a:solidFill>
                  <a:schemeClr val="bg1"/>
                </a:solidFill>
                <a:latin typeface="Bahnschrift" panose="020B0502040204020203" pitchFamily="34" charset="0"/>
              </a:rPr>
              <a:t>Muralidharan</a:t>
            </a:r>
          </a:p>
          <a:p>
            <a:pPr indent="-228600" algn="l">
              <a:buFont typeface="Arial" panose="020B0604020202020204" pitchFamily="34" charset="0"/>
              <a:buChar char="•"/>
            </a:pPr>
            <a:endParaRPr lang="en-US" sz="2000"/>
          </a:p>
        </p:txBody>
      </p:sp>
      <p:sp>
        <p:nvSpPr>
          <p:cNvPr id="4" name="TextBox 3">
            <a:extLst>
              <a:ext uri="{FF2B5EF4-FFF2-40B4-BE49-F238E27FC236}">
                <a16:creationId xmlns:a16="http://schemas.microsoft.com/office/drawing/2014/main" id="{CA976D38-40B6-486E-A042-9B33E508D7F1}"/>
              </a:ext>
            </a:extLst>
          </p:cNvPr>
          <p:cNvSpPr txBox="1"/>
          <p:nvPr/>
        </p:nvSpPr>
        <p:spPr>
          <a:xfrm>
            <a:off x="4655636" y="2844225"/>
            <a:ext cx="1952779" cy="584775"/>
          </a:xfrm>
          <a:prstGeom prst="rect">
            <a:avLst/>
          </a:prstGeom>
          <a:noFill/>
        </p:spPr>
        <p:txBody>
          <a:bodyPr wrap="none" rtlCol="0">
            <a:spAutoFit/>
          </a:bodyPr>
          <a:lstStyle/>
          <a:p>
            <a:r>
              <a:rPr lang="en-US" sz="3200" b="1">
                <a:latin typeface="Bahnschrift" panose="020B0502040204020203" pitchFamily="34" charset="0"/>
              </a:rPr>
              <a:t>GROUP   </a:t>
            </a:r>
            <a:r>
              <a:rPr lang="en-US" sz="3200" b="1">
                <a:solidFill>
                  <a:schemeClr val="bg1"/>
                </a:solidFill>
                <a:latin typeface="Bahnschrift" panose="020B0502040204020203" pitchFamily="34" charset="0"/>
              </a:rPr>
              <a:t>4</a:t>
            </a:r>
          </a:p>
        </p:txBody>
      </p:sp>
      <p:sp>
        <p:nvSpPr>
          <p:cNvPr id="2" name="Title 1"/>
          <p:cNvSpPr>
            <a:spLocks noGrp="1"/>
          </p:cNvSpPr>
          <p:nvPr>
            <p:ph type="ctrTitle"/>
          </p:nvPr>
        </p:nvSpPr>
        <p:spPr>
          <a:xfrm>
            <a:off x="2045789" y="1296262"/>
            <a:ext cx="9284475" cy="714108"/>
          </a:xfrm>
        </p:spPr>
        <p:txBody>
          <a:bodyPr vert="horz" lIns="91440" tIns="45720" rIns="91440" bIns="45720" rtlCol="0" anchor="t">
            <a:normAutofit fontScale="90000"/>
          </a:bodyPr>
          <a:lstStyle/>
          <a:p>
            <a:pPr algn="l"/>
            <a:r>
              <a:rPr lang="en-US" sz="4000" b="1" kern="1200">
                <a:latin typeface="Bahnschrift"/>
              </a:rPr>
              <a:t>MARKETING WEB</a:t>
            </a:r>
            <a:r>
              <a:rPr lang="en-US" sz="4000" b="1">
                <a:latin typeface="Bahnschrift"/>
              </a:rPr>
              <a:t>     </a:t>
            </a:r>
            <a:r>
              <a:rPr lang="en-US" sz="4000" b="1" kern="1200">
                <a:solidFill>
                  <a:schemeClr val="bg1"/>
                </a:solidFill>
                <a:latin typeface="Bahnschrift"/>
              </a:rPr>
              <a:t>ANALYTICS PROJECT</a:t>
            </a:r>
            <a:endParaRPr lang="en-US" sz="4000" kern="1200">
              <a:solidFill>
                <a:schemeClr val="bg1"/>
              </a:solidFill>
              <a:latin typeface="Bahnschrift"/>
              <a:cs typeface="Calibri Light"/>
            </a:endParaRPr>
          </a:p>
        </p:txBody>
      </p:sp>
      <p:sp>
        <p:nvSpPr>
          <p:cNvPr id="5" name="TextBox 4">
            <a:extLst>
              <a:ext uri="{FF2B5EF4-FFF2-40B4-BE49-F238E27FC236}">
                <a16:creationId xmlns:a16="http://schemas.microsoft.com/office/drawing/2014/main" id="{E555F410-F070-4899-85CF-0F59BF672209}"/>
              </a:ext>
            </a:extLst>
          </p:cNvPr>
          <p:cNvSpPr txBox="1"/>
          <p:nvPr/>
        </p:nvSpPr>
        <p:spPr>
          <a:xfrm>
            <a:off x="3551170" y="3791174"/>
            <a:ext cx="2594345" cy="1938992"/>
          </a:xfrm>
          <a:prstGeom prst="rect">
            <a:avLst/>
          </a:prstGeom>
          <a:noFill/>
        </p:spPr>
        <p:txBody>
          <a:bodyPr wrap="square" rtlCol="0" anchor="t">
            <a:spAutoFit/>
          </a:bodyPr>
          <a:lstStyle/>
          <a:p>
            <a:pPr algn="r"/>
            <a:r>
              <a:rPr lang="en-US" sz="2000" err="1">
                <a:latin typeface="Bahnschrift"/>
              </a:rPr>
              <a:t>Adityan</a:t>
            </a:r>
          </a:p>
          <a:p>
            <a:pPr algn="r"/>
            <a:r>
              <a:rPr lang="en-US" sz="2000" err="1">
                <a:latin typeface="Bahnschrift"/>
              </a:rPr>
              <a:t>Neetesh</a:t>
            </a:r>
          </a:p>
          <a:p>
            <a:pPr algn="r"/>
            <a:r>
              <a:rPr lang="en-US" sz="2000" err="1">
                <a:latin typeface="Bahnschrift"/>
              </a:rPr>
              <a:t>Oluwatomilola</a:t>
            </a:r>
          </a:p>
          <a:p>
            <a:pPr algn="r"/>
            <a:r>
              <a:rPr lang="en-US" sz="2000" err="1">
                <a:latin typeface="Bahnschrift"/>
              </a:rPr>
              <a:t>Siddarth</a:t>
            </a:r>
          </a:p>
          <a:p>
            <a:pPr algn="r"/>
            <a:r>
              <a:rPr lang="en-US" sz="2000">
                <a:latin typeface="Bahnschrift"/>
              </a:rPr>
              <a:t>Siddharth</a:t>
            </a:r>
          </a:p>
          <a:p>
            <a:pPr algn="r"/>
            <a:r>
              <a:rPr lang="en-US" sz="2000">
                <a:latin typeface="Bahnschrift"/>
              </a:rPr>
              <a:t>Varun</a:t>
            </a:r>
            <a:endParaRPr lang="en-US">
              <a:latin typeface="Bahnschrift" panose="020B0502040204020203" pitchFamily="34" charset="0"/>
            </a:endParaRPr>
          </a:p>
        </p:txBody>
      </p:sp>
      <p:pic>
        <p:nvPicPr>
          <p:cNvPr id="6" name="Audio 5">
            <a:hlinkClick r:id="" action="ppaction://media"/>
            <a:extLst>
              <a:ext uri="{FF2B5EF4-FFF2-40B4-BE49-F238E27FC236}">
                <a16:creationId xmlns:a16="http://schemas.microsoft.com/office/drawing/2014/main" id="{602A3DAE-2DB7-4FBD-BDEE-39E8F72F7125}"/>
              </a:ext>
            </a:extLst>
          </p:cNvPr>
          <p:cNvPicPr>
            <a:picLocks noChangeAspect="1"/>
          </p:cNvPicPr>
          <p:nvPr>
            <a:audioFile r:link="rId1"/>
            <p:extLst>
              <p:ext uri="{DAA4B4D4-6D71-4841-9C94-3DE7FCFB9230}">
                <p14:media xmlns:p14="http://schemas.microsoft.com/office/powerpoint/2010/main" r:embed="rId2">
                  <p14:trim end="886.4331"/>
                </p14:media>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2517"/>
    </mc:Choice>
    <mc:Fallback>
      <p:transition spd="slow" advTm="12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E75E4-71D4-4274-B689-A3E1D7E5F4F8}"/>
              </a:ext>
            </a:extLst>
          </p:cNvPr>
          <p:cNvSpPr>
            <a:spLocks noGrp="1"/>
          </p:cNvSpPr>
          <p:nvPr>
            <p:ph idx="1"/>
          </p:nvPr>
        </p:nvSpPr>
        <p:spPr/>
        <p:txBody>
          <a:bodyPr vert="horz" lIns="91440" tIns="45720" rIns="91440" bIns="45720" rtlCol="0" anchor="t">
            <a:normAutofit/>
          </a:bodyPr>
          <a:lstStyle/>
          <a:p>
            <a:endParaRPr lang="en-US">
              <a:ea typeface="+mn-lt"/>
              <a:cs typeface="+mn-lt"/>
            </a:endParaRPr>
          </a:p>
          <a:p>
            <a:endParaRPr lang="en-US">
              <a:cs typeface="Calibri" panose="020F0502020204030204"/>
            </a:endParaRPr>
          </a:p>
        </p:txBody>
      </p:sp>
      <p:sp>
        <p:nvSpPr>
          <p:cNvPr id="4" name="Title 1">
            <a:extLst>
              <a:ext uri="{FF2B5EF4-FFF2-40B4-BE49-F238E27FC236}">
                <a16:creationId xmlns:a16="http://schemas.microsoft.com/office/drawing/2014/main" id="{DE1ED3D3-BE58-40F7-8EC1-4ED62738B41C}"/>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Conversion Rate: Country analysis for Q4 2019 and Q1 2020   </a:t>
            </a:r>
          </a:p>
        </p:txBody>
      </p:sp>
      <p:pic>
        <p:nvPicPr>
          <p:cNvPr id="5" name="Picture 4" descr="Timbuk2 Logo - LogoDix">
            <a:extLst>
              <a:ext uri="{FF2B5EF4-FFF2-40B4-BE49-F238E27FC236}">
                <a16:creationId xmlns:a16="http://schemas.microsoft.com/office/drawing/2014/main" id="{FE335EC4-B89C-4FE6-88DE-8CF4DA168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F89BFAB7-8250-46DC-AD77-734C510BBB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descr="A screenshot of a cell phone&#10;&#10;Description generated with very high confidence">
            <a:extLst>
              <a:ext uri="{FF2B5EF4-FFF2-40B4-BE49-F238E27FC236}">
                <a16:creationId xmlns:a16="http://schemas.microsoft.com/office/drawing/2014/main" id="{BC562296-A7E1-426F-AE85-9449EB636E1C}"/>
              </a:ext>
            </a:extLst>
          </p:cNvPr>
          <p:cNvPicPr>
            <a:picLocks noChangeAspect="1"/>
          </p:cNvPicPr>
          <p:nvPr/>
        </p:nvPicPr>
        <p:blipFill>
          <a:blip r:embed="rId7"/>
          <a:stretch>
            <a:fillRect/>
          </a:stretch>
        </p:blipFill>
        <p:spPr>
          <a:xfrm>
            <a:off x="3576675" y="1437341"/>
            <a:ext cx="8416850" cy="4812115"/>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3B8070F3-C34F-492E-9096-CAF1AAA0F298}"/>
              </a:ext>
            </a:extLst>
          </p:cNvPr>
          <p:cNvSpPr txBox="1"/>
          <p:nvPr/>
        </p:nvSpPr>
        <p:spPr>
          <a:xfrm>
            <a:off x="386079" y="1534160"/>
            <a:ext cx="3190595" cy="2957861"/>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a:t>Paraguay has the highest conversion rate for Q4​</a:t>
            </a:r>
          </a:p>
          <a:p>
            <a:pPr marL="285750" indent="-285750" fontAlgn="base">
              <a:lnSpc>
                <a:spcPct val="150000"/>
              </a:lnSpc>
              <a:buFont typeface="Arial" panose="020B0604020202020204" pitchFamily="34" charset="0"/>
              <a:buChar char="•"/>
            </a:pPr>
            <a:r>
              <a:rPr lang="en-US"/>
              <a:t>Hong Kong has the highest conversion rate for Q1​</a:t>
            </a:r>
          </a:p>
          <a:p>
            <a:pPr marL="285750" indent="-285750" fontAlgn="base">
              <a:lnSpc>
                <a:spcPct val="150000"/>
              </a:lnSpc>
              <a:buFont typeface="Arial" panose="020B0604020202020204" pitchFamily="34" charset="0"/>
              <a:buChar char="•"/>
            </a:pPr>
            <a:r>
              <a:rPr lang="en-US"/>
              <a:t>Paraguay's conversion rate dropped drastically in Q1​</a:t>
            </a:r>
          </a:p>
          <a:p>
            <a:pPr marL="285750" indent="-285750">
              <a:lnSpc>
                <a:spcPct val="150000"/>
              </a:lnSpc>
              <a:buFont typeface="Arial" panose="020B0604020202020204" pitchFamily="34" charset="0"/>
              <a:buChar char="•"/>
            </a:pPr>
            <a:endParaRPr lang="en-US"/>
          </a:p>
        </p:txBody>
      </p:sp>
      <p:pic>
        <p:nvPicPr>
          <p:cNvPr id="8" name="Audio 12">
            <a:hlinkClick r:id="" action="ppaction://media"/>
            <a:extLst>
              <a:ext uri="{FF2B5EF4-FFF2-40B4-BE49-F238E27FC236}">
                <a16:creationId xmlns:a16="http://schemas.microsoft.com/office/drawing/2014/main" id="{00912A36-D03C-4FC3-9A9F-9F501556B237}"/>
              </a:ext>
            </a:extLst>
          </p:cNvPr>
          <p:cNvPicPr>
            <a:picLocks noChangeAspect="1"/>
          </p:cNvPicPr>
          <p:nvPr>
            <a:audioFile r:link="rId1"/>
            <p:extLst>
              <p:ext uri="{DAA4B4D4-6D71-4841-9C94-3DE7FCFB9230}">
                <p14:media xmlns:p14="http://schemas.microsoft.com/office/powerpoint/2010/main" r:embed="rId2">
                  <p14:trim st="278" end="1238.4557"/>
                </p14:media>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33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EC637-4EAC-48DC-8A9E-E0357A6220BA}"/>
              </a:ext>
            </a:extLst>
          </p:cNvPr>
          <p:cNvSpPr>
            <a:spLocks noGrp="1"/>
          </p:cNvSpPr>
          <p:nvPr>
            <p:ph idx="1"/>
          </p:nvPr>
        </p:nvSpPr>
        <p:spPr/>
        <p:txBody>
          <a:bodyPr vert="horz" lIns="91440" tIns="45720" rIns="91440" bIns="45720" rtlCol="0" anchor="t">
            <a:normAutofit/>
          </a:bodyPr>
          <a:lstStyle/>
          <a:p>
            <a:endParaRPr lang="en-US">
              <a:cs typeface="Calibri"/>
            </a:endParaRPr>
          </a:p>
          <a:p>
            <a:pPr marL="0" indent="0">
              <a:buNone/>
            </a:pPr>
            <a:endParaRPr lang="en-US">
              <a:cs typeface="Calibri"/>
            </a:endParaRPr>
          </a:p>
        </p:txBody>
      </p:sp>
      <p:sp>
        <p:nvSpPr>
          <p:cNvPr id="4" name="Title 1">
            <a:extLst>
              <a:ext uri="{FF2B5EF4-FFF2-40B4-BE49-F238E27FC236}">
                <a16:creationId xmlns:a16="http://schemas.microsoft.com/office/drawing/2014/main" id="{12B086C5-32FD-44AA-8402-2CFAC2489AFD}"/>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Conversion Rate: Device type analysis for Q4 2019 and Q1 2020</a:t>
            </a:r>
          </a:p>
        </p:txBody>
      </p:sp>
      <p:pic>
        <p:nvPicPr>
          <p:cNvPr id="5" name="Picture 4" descr="Timbuk2 Logo - LogoDix">
            <a:extLst>
              <a:ext uri="{FF2B5EF4-FFF2-40B4-BE49-F238E27FC236}">
                <a16:creationId xmlns:a16="http://schemas.microsoft.com/office/drawing/2014/main" id="{F926FD19-0A58-4D4A-B4B6-860FB3469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9489FB0A-FA09-4689-9E4E-735DBECD56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1891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ell phone&#10;&#10;Description automatically generated">
            <a:extLst>
              <a:ext uri="{FF2B5EF4-FFF2-40B4-BE49-F238E27FC236}">
                <a16:creationId xmlns:a16="http://schemas.microsoft.com/office/drawing/2014/main" id="{CC8175F2-0408-48E4-84A3-74BF72135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037" y="1153823"/>
            <a:ext cx="10439241" cy="5043867"/>
          </a:xfrm>
          <a:prstGeom prst="rect">
            <a:avLst/>
          </a:prstGeom>
        </p:spPr>
      </p:pic>
      <p:pic>
        <p:nvPicPr>
          <p:cNvPr id="7" name="Audio 7">
            <a:hlinkClick r:id="" action="ppaction://media"/>
            <a:extLst>
              <a:ext uri="{FF2B5EF4-FFF2-40B4-BE49-F238E27FC236}">
                <a16:creationId xmlns:a16="http://schemas.microsoft.com/office/drawing/2014/main" id="{58782140-DC9D-4879-A192-74B74601DAAC}"/>
              </a:ext>
            </a:extLst>
          </p:cNvPr>
          <p:cNvPicPr>
            <a:picLocks noChangeAspect="1"/>
          </p:cNvPicPr>
          <p:nvPr>
            <a:audioFile r:link="rId1"/>
            <p:extLst>
              <p:ext uri="{DAA4B4D4-6D71-4841-9C94-3DE7FCFB9230}">
                <p14:media xmlns:p14="http://schemas.microsoft.com/office/powerpoint/2010/main" r:embed="rId2">
                  <p14:trim st="241" end="790.3469"/>
                </p14:media>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7132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D03429-BD52-4C6A-AB2A-B7857048DD9B}"/>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AOV: Country Analysis for Q4 2019 and Q1 2020   </a:t>
            </a:r>
            <a:endParaRPr lang="en-US" sz="2800">
              <a:solidFill>
                <a:schemeClr val="bg1"/>
              </a:solidFill>
              <a:ea typeface="+mj-lt"/>
              <a:cs typeface="+mj-lt"/>
            </a:endParaRPr>
          </a:p>
          <a:p>
            <a:pPr algn="ctr"/>
            <a:endParaRPr lang="en-US" sz="2800">
              <a:solidFill>
                <a:schemeClr val="bg1"/>
              </a:solidFill>
              <a:latin typeface="Bahnschrift" panose="020B0502040204020203" pitchFamily="34" charset="0"/>
              <a:cs typeface="Calibri Light"/>
            </a:endParaRPr>
          </a:p>
        </p:txBody>
      </p:sp>
      <p:pic>
        <p:nvPicPr>
          <p:cNvPr id="6" name="Picture 5" descr="Timbuk2 Logo - LogoDix">
            <a:extLst>
              <a:ext uri="{FF2B5EF4-FFF2-40B4-BE49-F238E27FC236}">
                <a16:creationId xmlns:a16="http://schemas.microsoft.com/office/drawing/2014/main" id="{E198EFE8-A725-4D7D-952F-91358E428B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05FB3D-2A16-4B93-8D8B-CE9DA177B2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 screenshot of a cell phone&#10;&#10;Description generated with very high confidence">
            <a:extLst>
              <a:ext uri="{FF2B5EF4-FFF2-40B4-BE49-F238E27FC236}">
                <a16:creationId xmlns:a16="http://schemas.microsoft.com/office/drawing/2014/main" id="{5B7CE334-E869-4264-B47B-5AA9FA8D17D8}"/>
              </a:ext>
            </a:extLst>
          </p:cNvPr>
          <p:cNvPicPr>
            <a:picLocks noGrp="1" noChangeAspect="1"/>
          </p:cNvPicPr>
          <p:nvPr>
            <p:ph idx="1"/>
          </p:nvPr>
        </p:nvPicPr>
        <p:blipFill>
          <a:blip r:embed="rId7"/>
          <a:stretch>
            <a:fillRect/>
          </a:stretch>
        </p:blipFill>
        <p:spPr>
          <a:xfrm>
            <a:off x="3225953" y="1284921"/>
            <a:ext cx="8656305" cy="4069399"/>
          </a:xfrm>
          <a:prstGeom prst="rect">
            <a:avLst/>
          </a:prstGeom>
          <a:ln>
            <a:noFill/>
          </a:ln>
          <a:effectLst>
            <a:outerShdw blurRad="190500" algn="tl" rotWithShape="0">
              <a:srgbClr val="000000">
                <a:alpha val="70000"/>
              </a:srgbClr>
            </a:outerShdw>
          </a:effectLst>
        </p:spPr>
      </p:pic>
      <p:pic>
        <p:nvPicPr>
          <p:cNvPr id="3" name="Picture 3" descr="A picture containing drawing&#10;&#10;Description generated with very high confidence">
            <a:extLst>
              <a:ext uri="{FF2B5EF4-FFF2-40B4-BE49-F238E27FC236}">
                <a16:creationId xmlns:a16="http://schemas.microsoft.com/office/drawing/2014/main" id="{A0380E09-5246-49E6-BDF5-84FEAFC6A8C1}"/>
              </a:ext>
            </a:extLst>
          </p:cNvPr>
          <p:cNvPicPr>
            <a:picLocks noChangeAspect="1"/>
          </p:cNvPicPr>
          <p:nvPr/>
        </p:nvPicPr>
        <p:blipFill rotWithShape="1">
          <a:blip r:embed="rId8"/>
          <a:srcRect l="2916"/>
          <a:stretch/>
        </p:blipFill>
        <p:spPr>
          <a:xfrm>
            <a:off x="3225953" y="5374638"/>
            <a:ext cx="8216684" cy="93452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65A1829-DB6C-4670-BB35-CFCDA6722944}"/>
              </a:ext>
            </a:extLst>
          </p:cNvPr>
          <p:cNvSpPr txBox="1"/>
          <p:nvPr/>
        </p:nvSpPr>
        <p:spPr>
          <a:xfrm>
            <a:off x="309742" y="1483360"/>
            <a:ext cx="2806610" cy="3693319"/>
          </a:xfrm>
          <a:prstGeom prst="rect">
            <a:avLst/>
          </a:prstGeom>
          <a:noFill/>
        </p:spPr>
        <p:txBody>
          <a:bodyPr wrap="square" rtlCol="0">
            <a:spAutoFit/>
          </a:bodyPr>
          <a:lstStyle/>
          <a:p>
            <a:pPr marL="285750" indent="-285750" fontAlgn="base">
              <a:lnSpc>
                <a:spcPct val="150000"/>
              </a:lnSpc>
              <a:buFont typeface="Arial" panose="020B0604020202020204" pitchFamily="34" charset="0"/>
              <a:buChar char="•"/>
            </a:pPr>
            <a:r>
              <a:rPr lang="en-US"/>
              <a:t>Paraguay had the highest AOV in Q4​</a:t>
            </a:r>
          </a:p>
          <a:p>
            <a:pPr marL="285750" indent="-285750" fontAlgn="base">
              <a:lnSpc>
                <a:spcPct val="150000"/>
              </a:lnSpc>
              <a:buFont typeface="Arial" panose="020B0604020202020204" pitchFamily="34" charset="0"/>
              <a:buChar char="•"/>
            </a:pPr>
            <a:r>
              <a:rPr lang="en-US"/>
              <a:t>Paraguay's AOV dropped drastically in Q1​</a:t>
            </a:r>
          </a:p>
          <a:p>
            <a:pPr marL="285750" indent="-285750" fontAlgn="base">
              <a:lnSpc>
                <a:spcPct val="150000"/>
              </a:lnSpc>
              <a:buFont typeface="Arial" panose="020B0604020202020204" pitchFamily="34" charset="0"/>
              <a:buChar char="•"/>
            </a:pPr>
            <a:r>
              <a:rPr lang="en-US"/>
              <a:t>AOV increased by 5 folds in Q1​</a:t>
            </a:r>
          </a:p>
          <a:p>
            <a:pPr marL="285750" indent="-285750" fontAlgn="base">
              <a:lnSpc>
                <a:spcPct val="150000"/>
              </a:lnSpc>
              <a:buFont typeface="Arial" panose="020B0604020202020204" pitchFamily="34" charset="0"/>
              <a:buChar char="•"/>
            </a:pPr>
            <a:r>
              <a:rPr lang="en-US"/>
              <a:t>Japan had the highest AOV in Q1</a:t>
            </a:r>
          </a:p>
          <a:p>
            <a:pPr marL="285750" indent="-285750">
              <a:buFont typeface="Arial" panose="020B0604020202020204" pitchFamily="34" charset="0"/>
              <a:buChar char="•"/>
            </a:pPr>
            <a:endParaRPr lang="en-US"/>
          </a:p>
        </p:txBody>
      </p:sp>
      <p:pic>
        <p:nvPicPr>
          <p:cNvPr id="9" name="Audio 13">
            <a:hlinkClick r:id="" action="ppaction://media"/>
            <a:extLst>
              <a:ext uri="{FF2B5EF4-FFF2-40B4-BE49-F238E27FC236}">
                <a16:creationId xmlns:a16="http://schemas.microsoft.com/office/drawing/2014/main" id="{DE0D4763-0556-400A-A361-EDFCFE95F878}"/>
              </a:ext>
            </a:extLst>
          </p:cNvPr>
          <p:cNvPicPr>
            <a:picLocks noChangeAspect="1"/>
          </p:cNvPicPr>
          <p:nvPr>
            <a:audioFile r:link="rId1"/>
            <p:extLst>
              <p:ext uri="{DAA4B4D4-6D71-4841-9C94-3DE7FCFB9230}">
                <p14:media xmlns:p14="http://schemas.microsoft.com/office/powerpoint/2010/main" r:embed="rId2">
                  <p14:trim st="919"/>
                </p14:media>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29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6DDFD5-2112-4F0F-8E29-CDA3AA09B4E0}"/>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Shopping Cart Analysis for Q4 2019 and Q1 2020 (Quantity added)</a:t>
            </a:r>
            <a:endParaRPr lang="en-US" sz="2800">
              <a:solidFill>
                <a:schemeClr val="bg1"/>
              </a:solidFill>
              <a:latin typeface="Bahnschrift" panose="020B0502040204020203" pitchFamily="34" charset="0"/>
              <a:cs typeface="Calibri Light"/>
            </a:endParaRPr>
          </a:p>
        </p:txBody>
      </p:sp>
      <p:pic>
        <p:nvPicPr>
          <p:cNvPr id="6" name="Picture 5" descr="Timbuk2 Logo - LogoDix">
            <a:extLst>
              <a:ext uri="{FF2B5EF4-FFF2-40B4-BE49-F238E27FC236}">
                <a16:creationId xmlns:a16="http://schemas.microsoft.com/office/drawing/2014/main" id="{67EBC5AF-CA18-4010-A984-4DF878F47D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A38206-4DC1-4501-9E95-BFB219C02F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screenshot of a cell phone&#10;&#10;Description generated with very high confidence">
            <a:extLst>
              <a:ext uri="{FF2B5EF4-FFF2-40B4-BE49-F238E27FC236}">
                <a16:creationId xmlns:a16="http://schemas.microsoft.com/office/drawing/2014/main" id="{6A2D0F1A-4A80-4809-B3BA-685704858F93}"/>
              </a:ext>
            </a:extLst>
          </p:cNvPr>
          <p:cNvPicPr>
            <a:picLocks noChangeAspect="1"/>
          </p:cNvPicPr>
          <p:nvPr/>
        </p:nvPicPr>
        <p:blipFill>
          <a:blip r:embed="rId7"/>
          <a:stretch>
            <a:fillRect/>
          </a:stretch>
        </p:blipFill>
        <p:spPr>
          <a:xfrm>
            <a:off x="884846" y="1518209"/>
            <a:ext cx="10415555" cy="4658448"/>
          </a:xfrm>
          <a:prstGeom prst="rect">
            <a:avLst/>
          </a:prstGeom>
          <a:ln>
            <a:noFill/>
          </a:ln>
          <a:effectLst>
            <a:outerShdw blurRad="190500" algn="tl" rotWithShape="0">
              <a:srgbClr val="000000">
                <a:alpha val="70000"/>
              </a:srgbClr>
            </a:outerShdw>
          </a:effectLst>
        </p:spPr>
      </p:pic>
      <p:pic>
        <p:nvPicPr>
          <p:cNvPr id="8" name="Audio 7">
            <a:hlinkClick r:id="" action="ppaction://media"/>
            <a:extLst>
              <a:ext uri="{FF2B5EF4-FFF2-40B4-BE49-F238E27FC236}">
                <a16:creationId xmlns:a16="http://schemas.microsoft.com/office/drawing/2014/main" id="{DC1FA7E4-F444-478C-BF65-01C0669005FA}"/>
              </a:ext>
            </a:extLst>
          </p:cNvPr>
          <p:cNvPicPr>
            <a:picLocks noChangeAspect="1"/>
          </p:cNvPicPr>
          <p:nvPr>
            <a:audioFile r:link="rId1"/>
            <p:extLst>
              <p:ext uri="{DAA4B4D4-6D71-4841-9C94-3DE7FCFB9230}">
                <p14:media xmlns:p14="http://schemas.microsoft.com/office/powerpoint/2010/main" r:embed="rId2">
                  <p14:trim st="715" end="588.3197"/>
                </p14:media>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96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D99933-2FD0-450C-AD14-FF51510D4627}"/>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Shopping Cart Analysis for Q4 2019 and Q1 2020 (Quantity removed)</a:t>
            </a:r>
            <a:endParaRPr lang="en-US" sz="2800">
              <a:solidFill>
                <a:schemeClr val="bg1"/>
              </a:solidFill>
              <a:ea typeface="+mj-lt"/>
              <a:cs typeface="+mj-lt"/>
            </a:endParaRPr>
          </a:p>
          <a:p>
            <a:pPr algn="ctr"/>
            <a:endParaRPr lang="en-US" sz="2800">
              <a:solidFill>
                <a:schemeClr val="bg1"/>
              </a:solidFill>
              <a:latin typeface="Bahnschrift" panose="020B0502040204020203" pitchFamily="34" charset="0"/>
              <a:cs typeface="Calibri Light"/>
            </a:endParaRPr>
          </a:p>
        </p:txBody>
      </p:sp>
      <p:pic>
        <p:nvPicPr>
          <p:cNvPr id="5" name="Picture 4" descr="Timbuk2 Logo - LogoDix">
            <a:extLst>
              <a:ext uri="{FF2B5EF4-FFF2-40B4-BE49-F238E27FC236}">
                <a16:creationId xmlns:a16="http://schemas.microsoft.com/office/drawing/2014/main" id="{F5E93179-EF91-4AF9-A410-9905E2E61C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7336BD-3A7E-4D5F-952E-439AC453A7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 screenshot of a cell phone&#10;&#10;Description generated with very high confidence">
            <a:extLst>
              <a:ext uri="{FF2B5EF4-FFF2-40B4-BE49-F238E27FC236}">
                <a16:creationId xmlns:a16="http://schemas.microsoft.com/office/drawing/2014/main" id="{0C53B5F6-1FB1-4729-BE51-010BD405C662}"/>
              </a:ext>
            </a:extLst>
          </p:cNvPr>
          <p:cNvPicPr>
            <a:picLocks noGrp="1" noChangeAspect="1"/>
          </p:cNvPicPr>
          <p:nvPr>
            <p:ph idx="1"/>
          </p:nvPr>
        </p:nvPicPr>
        <p:blipFill>
          <a:blip r:embed="rId7"/>
          <a:stretch>
            <a:fillRect/>
          </a:stretch>
        </p:blipFill>
        <p:spPr>
          <a:xfrm>
            <a:off x="1509823" y="1264603"/>
            <a:ext cx="9798257" cy="4837655"/>
          </a:xfrm>
          <a:prstGeom prst="rect">
            <a:avLst/>
          </a:prstGeom>
          <a:ln>
            <a:noFill/>
          </a:ln>
          <a:effectLst>
            <a:outerShdw blurRad="190500" algn="tl" rotWithShape="0">
              <a:srgbClr val="000000">
                <a:alpha val="70000"/>
              </a:srgbClr>
            </a:outerShdw>
          </a:effectLst>
        </p:spPr>
      </p:pic>
      <p:pic>
        <p:nvPicPr>
          <p:cNvPr id="7" name="Audio 11">
            <a:hlinkClick r:id="" action="ppaction://media"/>
            <a:extLst>
              <a:ext uri="{FF2B5EF4-FFF2-40B4-BE49-F238E27FC236}">
                <a16:creationId xmlns:a16="http://schemas.microsoft.com/office/drawing/2014/main" id="{9B53A924-8C34-4381-A626-5C87F16F65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345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C78F338F-8370-4A53-8E4D-3A7D687C569B}"/>
              </a:ext>
            </a:extLst>
          </p:cNvPr>
          <p:cNvPicPr>
            <a:picLocks noGrp="1" noChangeAspect="1"/>
          </p:cNvPicPr>
          <p:nvPr>
            <p:ph idx="1"/>
          </p:nvPr>
        </p:nvPicPr>
        <p:blipFill>
          <a:blip r:embed="rId4"/>
          <a:stretch>
            <a:fillRect/>
          </a:stretch>
        </p:blipFill>
        <p:spPr>
          <a:xfrm>
            <a:off x="797560" y="1698466"/>
            <a:ext cx="10596880" cy="4253240"/>
          </a:xfrm>
          <a:prstGeom prst="rect">
            <a:avLst/>
          </a:prstGeom>
          <a:ln>
            <a:noFill/>
          </a:ln>
          <a:effectLst>
            <a:outerShdw blurRad="190500" algn="tl" rotWithShape="0">
              <a:srgbClr val="000000">
                <a:alpha val="70000"/>
              </a:srgbClr>
            </a:outerShdw>
          </a:effectLst>
        </p:spPr>
      </p:pic>
      <p:sp>
        <p:nvSpPr>
          <p:cNvPr id="5" name="Title 1">
            <a:extLst>
              <a:ext uri="{FF2B5EF4-FFF2-40B4-BE49-F238E27FC236}">
                <a16:creationId xmlns:a16="http://schemas.microsoft.com/office/drawing/2014/main" id="{BC15F03A-5324-4601-BDC8-570004096B29}"/>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Page Flow Analysis for Q1 2020</a:t>
            </a:r>
          </a:p>
        </p:txBody>
      </p:sp>
      <p:pic>
        <p:nvPicPr>
          <p:cNvPr id="6" name="Picture 5" descr="Timbuk2 Logo - LogoDix">
            <a:extLst>
              <a:ext uri="{FF2B5EF4-FFF2-40B4-BE49-F238E27FC236}">
                <a16:creationId xmlns:a16="http://schemas.microsoft.com/office/drawing/2014/main" id="{4DBF6C51-2692-4513-AAFD-5D335D22CB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6FD595D-4D86-4C97-9001-14A14C3B26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785F276-9FD9-46C4-A4CB-09D1ED6640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40279151"/>
      </p:ext>
    </p:extLst>
  </p:cSld>
  <p:clrMapOvr>
    <a:masterClrMapping/>
  </p:clrMapOvr>
  <mc:AlternateContent xmlns:mc="http://schemas.openxmlformats.org/markup-compatibility/2006">
    <mc:Choice xmlns:p14="http://schemas.microsoft.com/office/powerpoint/2010/main" Requires="p14">
      <p:transition spd="slow" p14:dur="2000" advTm="75423"/>
    </mc:Choice>
    <mc:Fallback>
      <p:transition spd="slow" advTm="7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2850C0-F618-4ED2-AF14-D398A7CF231F}"/>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Waterfall Analysis for Q4 2019 Vs Q1 2020</a:t>
            </a:r>
          </a:p>
        </p:txBody>
      </p:sp>
      <p:pic>
        <p:nvPicPr>
          <p:cNvPr id="6" name="Picture 5" descr="Timbuk2 Logo - LogoDix">
            <a:extLst>
              <a:ext uri="{FF2B5EF4-FFF2-40B4-BE49-F238E27FC236}">
                <a16:creationId xmlns:a16="http://schemas.microsoft.com/office/drawing/2014/main" id="{74660D47-6612-40E6-95E7-7990F4F19E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323CF77-7634-497B-8FFD-C87CE320C5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 screenshot of a cell phone&#10;&#10;Description generated with very high confidence">
            <a:extLst>
              <a:ext uri="{FF2B5EF4-FFF2-40B4-BE49-F238E27FC236}">
                <a16:creationId xmlns:a16="http://schemas.microsoft.com/office/drawing/2014/main" id="{374D1C2D-8335-407C-8E54-EDC50CBB544D}"/>
              </a:ext>
            </a:extLst>
          </p:cNvPr>
          <p:cNvPicPr>
            <a:picLocks noGrp="1" noChangeAspect="1"/>
          </p:cNvPicPr>
          <p:nvPr>
            <p:ph idx="1"/>
          </p:nvPr>
        </p:nvPicPr>
        <p:blipFill>
          <a:blip r:embed="rId6"/>
          <a:stretch>
            <a:fillRect/>
          </a:stretch>
        </p:blipFill>
        <p:spPr>
          <a:xfrm>
            <a:off x="426243" y="1878486"/>
            <a:ext cx="8136730" cy="3828897"/>
          </a:xfrm>
        </p:spPr>
      </p:pic>
      <p:sp>
        <p:nvSpPr>
          <p:cNvPr id="3" name="TextBox 2">
            <a:extLst>
              <a:ext uri="{FF2B5EF4-FFF2-40B4-BE49-F238E27FC236}">
                <a16:creationId xmlns:a16="http://schemas.microsoft.com/office/drawing/2014/main" id="{CB290988-613C-4464-89E4-790C1880CF6E}"/>
              </a:ext>
            </a:extLst>
          </p:cNvPr>
          <p:cNvSpPr txBox="1"/>
          <p:nvPr/>
        </p:nvSpPr>
        <p:spPr>
          <a:xfrm>
            <a:off x="8934450" y="3124200"/>
            <a:ext cx="2743200" cy="1295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
            </a:pPr>
            <a:r>
              <a:rPr lang="en-US">
                <a:cs typeface="Calibri"/>
              </a:rPr>
              <a:t>Visits (6%)</a:t>
            </a:r>
            <a:endParaRPr lang="en-US"/>
          </a:p>
          <a:p>
            <a:pPr marL="285750" indent="-285750" algn="just">
              <a:lnSpc>
                <a:spcPct val="150000"/>
              </a:lnSpc>
              <a:buFont typeface="Wingdings"/>
              <a:buChar char="§"/>
            </a:pPr>
            <a:r>
              <a:rPr lang="en-US">
                <a:cs typeface="Calibri"/>
              </a:rPr>
              <a:t>Conversion 6%</a:t>
            </a:r>
          </a:p>
          <a:p>
            <a:pPr marL="285750" indent="-285750" algn="just">
              <a:lnSpc>
                <a:spcPct val="150000"/>
              </a:lnSpc>
              <a:buFont typeface="Wingdings"/>
              <a:buChar char="§"/>
            </a:pPr>
            <a:r>
              <a:rPr lang="en-US">
                <a:cs typeface="Calibri"/>
              </a:rPr>
              <a:t>AOV 76%</a:t>
            </a:r>
          </a:p>
        </p:txBody>
      </p:sp>
      <p:pic>
        <p:nvPicPr>
          <p:cNvPr id="4" name="Audio 3">
            <a:hlinkClick r:id="" action="ppaction://media"/>
            <a:extLst>
              <a:ext uri="{FF2B5EF4-FFF2-40B4-BE49-F238E27FC236}">
                <a16:creationId xmlns:a16="http://schemas.microsoft.com/office/drawing/2014/main" id="{7C6C0513-793F-4DB9-992A-39FB785E8546}"/>
              </a:ext>
            </a:extLst>
          </p:cNvPr>
          <p:cNvPicPr>
            <a:picLocks noChangeAspect="1"/>
          </p:cNvPicPr>
          <p:nvPr>
            <a:audioFile r:link="rId1"/>
            <p:extLst>
              <p:ext uri="{DAA4B4D4-6D71-4841-9C94-3DE7FCFB9230}">
                <p14:media xmlns:p14="http://schemas.microsoft.com/office/powerpoint/2010/main" r:embed="rId2">
                  <p14:trim end="1601.2335"/>
                </p14:media>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41987001"/>
      </p:ext>
    </p:extLst>
  </p:cSld>
  <p:clrMapOvr>
    <a:masterClrMapping/>
  </p:clrMapOvr>
  <mc:AlternateContent xmlns:mc="http://schemas.openxmlformats.org/markup-compatibility/2006">
    <mc:Choice xmlns:p14="http://schemas.microsoft.com/office/powerpoint/2010/main" Requires="p14">
      <p:transition spd="slow" p14:dur="2000" advTm="53238"/>
    </mc:Choice>
    <mc:Fallback>
      <p:transition spd="slow" advTm="53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6437D1-DABD-4557-A368-4FE316319F2F}"/>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Recommendations</a:t>
            </a:r>
          </a:p>
        </p:txBody>
      </p:sp>
      <p:pic>
        <p:nvPicPr>
          <p:cNvPr id="5" name="Picture 4" descr="Timbuk2 Logo - LogoDix">
            <a:extLst>
              <a:ext uri="{FF2B5EF4-FFF2-40B4-BE49-F238E27FC236}">
                <a16:creationId xmlns:a16="http://schemas.microsoft.com/office/drawing/2014/main" id="{6678E861-D54E-4B55-A64C-59094A13E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AD0B00-0E55-471F-91B4-7CDEBF44A1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7AE443-E163-4852-9339-D0410236275D}"/>
              </a:ext>
            </a:extLst>
          </p:cNvPr>
          <p:cNvSpPr txBox="1"/>
          <p:nvPr/>
        </p:nvSpPr>
        <p:spPr>
          <a:xfrm>
            <a:off x="2835910" y="1627723"/>
            <a:ext cx="6520180" cy="830997"/>
          </a:xfrm>
          <a:prstGeom prst="rect">
            <a:avLst/>
          </a:prstGeom>
          <a:noFill/>
        </p:spPr>
        <p:txBody>
          <a:bodyPr wrap="square" rtlCol="0">
            <a:spAutoFit/>
          </a:bodyPr>
          <a:lstStyle/>
          <a:p>
            <a:pPr algn="ctr"/>
            <a:r>
              <a:rPr lang="en-US" sz="2400" b="1">
                <a:latin typeface="Bahnschrift" panose="020B0502040204020203" pitchFamily="34" charset="0"/>
                <a:cs typeface="Calibri"/>
              </a:rPr>
              <a:t>Sell More and Expand Business</a:t>
            </a:r>
          </a:p>
          <a:p>
            <a:endParaRPr lang="en-US" sz="2400"/>
          </a:p>
        </p:txBody>
      </p:sp>
      <p:graphicFrame>
        <p:nvGraphicFramePr>
          <p:cNvPr id="11" name="Diagram 10">
            <a:extLst>
              <a:ext uri="{FF2B5EF4-FFF2-40B4-BE49-F238E27FC236}">
                <a16:creationId xmlns:a16="http://schemas.microsoft.com/office/drawing/2014/main" id="{4B3A89F4-6615-4DA1-82EA-788D4426B095}"/>
              </a:ext>
            </a:extLst>
          </p:cNvPr>
          <p:cNvGraphicFramePr/>
          <p:nvPr>
            <p:extLst>
              <p:ext uri="{D42A27DB-BD31-4B8C-83A1-F6EECF244321}">
                <p14:modId xmlns:p14="http://schemas.microsoft.com/office/powerpoint/2010/main" val="555822050"/>
              </p:ext>
            </p:extLst>
          </p:nvPr>
        </p:nvGraphicFramePr>
        <p:xfrm>
          <a:off x="1456055" y="2418080"/>
          <a:ext cx="9489440" cy="3728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Audio 2">
            <a:hlinkClick r:id="" action="ppaction://media"/>
            <a:extLst>
              <a:ext uri="{FF2B5EF4-FFF2-40B4-BE49-F238E27FC236}">
                <a16:creationId xmlns:a16="http://schemas.microsoft.com/office/drawing/2014/main" id="{FCEC95B2-F6D5-4A0A-943A-443929E69D24}"/>
              </a:ext>
            </a:extLst>
          </p:cNvPr>
          <p:cNvPicPr>
            <a:picLocks noChangeAspect="1"/>
          </p:cNvPicPr>
          <p:nvPr>
            <a:audioFile r:link="rId1"/>
            <p:extLst>
              <p:ext uri="{DAA4B4D4-6D71-4841-9C94-3DE7FCFB9230}">
                <p14:media xmlns:p14="http://schemas.microsoft.com/office/powerpoint/2010/main" r:embed="rId2">
                  <p14:trim st="1176" end="292.721"/>
                </p14:media>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46242883"/>
      </p:ext>
    </p:extLst>
  </p:cSld>
  <p:clrMapOvr>
    <a:masterClrMapping/>
  </p:clrMapOvr>
  <mc:AlternateContent xmlns:mc="http://schemas.openxmlformats.org/markup-compatibility/2006">
    <mc:Choice xmlns:p14="http://schemas.microsoft.com/office/powerpoint/2010/main" Requires="p14">
      <p:transition spd="slow" p14:dur="2000" advTm="77378"/>
    </mc:Choice>
    <mc:Fallback>
      <p:transition spd="slow" advTm="7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6437D1-DABD-4557-A368-4FE316319F2F}"/>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Recommendations</a:t>
            </a:r>
          </a:p>
        </p:txBody>
      </p:sp>
      <p:pic>
        <p:nvPicPr>
          <p:cNvPr id="5" name="Picture 4" descr="Timbuk2 Logo - LogoDix">
            <a:extLst>
              <a:ext uri="{FF2B5EF4-FFF2-40B4-BE49-F238E27FC236}">
                <a16:creationId xmlns:a16="http://schemas.microsoft.com/office/drawing/2014/main" id="{6678E861-D54E-4B55-A64C-59094A13E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AD0B00-0E55-471F-91B4-7CDEBF44A1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7AE443-E163-4852-9339-D0410236275D}"/>
              </a:ext>
            </a:extLst>
          </p:cNvPr>
          <p:cNvSpPr txBox="1"/>
          <p:nvPr/>
        </p:nvSpPr>
        <p:spPr>
          <a:xfrm>
            <a:off x="2835910" y="1627723"/>
            <a:ext cx="6520180" cy="830997"/>
          </a:xfrm>
          <a:prstGeom prst="rect">
            <a:avLst/>
          </a:prstGeom>
          <a:noFill/>
        </p:spPr>
        <p:txBody>
          <a:bodyPr wrap="square" rtlCol="0">
            <a:spAutoFit/>
          </a:bodyPr>
          <a:lstStyle/>
          <a:p>
            <a:pPr algn="ctr"/>
            <a:r>
              <a:rPr lang="en-US" sz="2400" b="1">
                <a:latin typeface="Bahnschrift" panose="020B0502040204020203" pitchFamily="34" charset="0"/>
                <a:cs typeface="Calibri"/>
              </a:rPr>
              <a:t>Convert Visitors to Customers</a:t>
            </a:r>
          </a:p>
          <a:p>
            <a:endParaRPr lang="en-US" sz="2400"/>
          </a:p>
        </p:txBody>
      </p:sp>
      <p:graphicFrame>
        <p:nvGraphicFramePr>
          <p:cNvPr id="11" name="Diagram 10">
            <a:extLst>
              <a:ext uri="{FF2B5EF4-FFF2-40B4-BE49-F238E27FC236}">
                <a16:creationId xmlns:a16="http://schemas.microsoft.com/office/drawing/2014/main" id="{4B3A89F4-6615-4DA1-82EA-788D4426B095}"/>
              </a:ext>
            </a:extLst>
          </p:cNvPr>
          <p:cNvGraphicFramePr/>
          <p:nvPr>
            <p:extLst>
              <p:ext uri="{D42A27DB-BD31-4B8C-83A1-F6EECF244321}">
                <p14:modId xmlns:p14="http://schemas.microsoft.com/office/powerpoint/2010/main" val="875444159"/>
              </p:ext>
            </p:extLst>
          </p:nvPr>
        </p:nvGraphicFramePr>
        <p:xfrm>
          <a:off x="1351280" y="2150376"/>
          <a:ext cx="9489440" cy="41583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Audio 11">
            <a:hlinkClick r:id="" action="ppaction://media"/>
            <a:extLst>
              <a:ext uri="{FF2B5EF4-FFF2-40B4-BE49-F238E27FC236}">
                <a16:creationId xmlns:a16="http://schemas.microsoft.com/office/drawing/2014/main" id="{8720F692-E894-4C48-8049-6F8C7E368961}"/>
              </a:ext>
            </a:extLst>
          </p:cNvPr>
          <p:cNvPicPr>
            <a:picLocks noChangeAspect="1"/>
          </p:cNvPicPr>
          <p:nvPr>
            <a:audioFile r:link="rId1"/>
            <p:extLst>
              <p:ext uri="{DAA4B4D4-6D71-4841-9C94-3DE7FCFB9230}">
                <p14:media xmlns:p14="http://schemas.microsoft.com/office/powerpoint/2010/main" r:embed="rId2">
                  <p14:trim st="1494" end="656.5895"/>
                </p14:media>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3425868"/>
      </p:ext>
    </p:extLst>
  </p:cSld>
  <p:clrMapOvr>
    <a:masterClrMapping/>
  </p:clrMapOvr>
  <mc:AlternateContent xmlns:mc="http://schemas.openxmlformats.org/markup-compatibility/2006">
    <mc:Choice xmlns:p14="http://schemas.microsoft.com/office/powerpoint/2010/main" Requires="p14">
      <p:transition spd="slow" p14:dur="2000" advTm="43645"/>
    </mc:Choice>
    <mc:Fallback>
      <p:transition spd="slow" advTm="4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6437D1-DABD-4557-A368-4FE316319F2F}"/>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Recommendations</a:t>
            </a:r>
          </a:p>
        </p:txBody>
      </p:sp>
      <p:pic>
        <p:nvPicPr>
          <p:cNvPr id="5" name="Picture 4" descr="Timbuk2 Logo - LogoDix">
            <a:extLst>
              <a:ext uri="{FF2B5EF4-FFF2-40B4-BE49-F238E27FC236}">
                <a16:creationId xmlns:a16="http://schemas.microsoft.com/office/drawing/2014/main" id="{6678E861-D54E-4B55-A64C-59094A13E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016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AD0B00-0E55-471F-91B4-7CDEBF44A1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7AE443-E163-4852-9339-D0410236275D}"/>
              </a:ext>
            </a:extLst>
          </p:cNvPr>
          <p:cNvSpPr txBox="1"/>
          <p:nvPr/>
        </p:nvSpPr>
        <p:spPr>
          <a:xfrm>
            <a:off x="2835910" y="1627723"/>
            <a:ext cx="6520180" cy="830997"/>
          </a:xfrm>
          <a:prstGeom prst="rect">
            <a:avLst/>
          </a:prstGeom>
          <a:noFill/>
        </p:spPr>
        <p:txBody>
          <a:bodyPr wrap="square" rtlCol="0">
            <a:spAutoFit/>
          </a:bodyPr>
          <a:lstStyle/>
          <a:p>
            <a:pPr algn="ctr"/>
            <a:r>
              <a:rPr lang="en-US" sz="2400" b="1">
                <a:latin typeface="Bahnschrift" panose="020B0502040204020203" pitchFamily="34" charset="0"/>
                <a:cs typeface="Calibri"/>
              </a:rPr>
              <a:t>Customer Retention &amp; Customer Loyalty</a:t>
            </a:r>
          </a:p>
          <a:p>
            <a:endParaRPr lang="en-US" sz="2400"/>
          </a:p>
        </p:txBody>
      </p:sp>
      <p:graphicFrame>
        <p:nvGraphicFramePr>
          <p:cNvPr id="11" name="Diagram 10">
            <a:extLst>
              <a:ext uri="{FF2B5EF4-FFF2-40B4-BE49-F238E27FC236}">
                <a16:creationId xmlns:a16="http://schemas.microsoft.com/office/drawing/2014/main" id="{4B3A89F4-6615-4DA1-82EA-788D4426B095}"/>
              </a:ext>
            </a:extLst>
          </p:cNvPr>
          <p:cNvGraphicFramePr/>
          <p:nvPr>
            <p:extLst>
              <p:ext uri="{D42A27DB-BD31-4B8C-83A1-F6EECF244321}">
                <p14:modId xmlns:p14="http://schemas.microsoft.com/office/powerpoint/2010/main" val="207491694"/>
              </p:ext>
            </p:extLst>
          </p:nvPr>
        </p:nvGraphicFramePr>
        <p:xfrm>
          <a:off x="1351280" y="2458720"/>
          <a:ext cx="9489440" cy="32325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Audio 6">
            <a:hlinkClick r:id="" action="ppaction://media"/>
            <a:extLst>
              <a:ext uri="{FF2B5EF4-FFF2-40B4-BE49-F238E27FC236}">
                <a16:creationId xmlns:a16="http://schemas.microsoft.com/office/drawing/2014/main" id="{E431F73B-8C02-46DE-8353-E3CD1DA4C5F6}"/>
              </a:ext>
            </a:extLst>
          </p:cNvPr>
          <p:cNvPicPr>
            <a:picLocks noChangeAspect="1"/>
          </p:cNvPicPr>
          <p:nvPr>
            <a:audioFile r:link="rId1"/>
            <p:extLst>
              <p:ext uri="{DAA4B4D4-6D71-4841-9C94-3DE7FCFB9230}">
                <p14:media xmlns:p14="http://schemas.microsoft.com/office/powerpoint/2010/main" r:embed="rId2">
                  <p14:trim st="1376" end="2475.6666"/>
                </p14:media>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18825052"/>
      </p:ext>
    </p:extLst>
  </p:cSld>
  <p:clrMapOvr>
    <a:masterClrMapping/>
  </p:clrMapOvr>
  <mc:AlternateContent xmlns:mc="http://schemas.openxmlformats.org/markup-compatibility/2006">
    <mc:Choice xmlns:p14="http://schemas.microsoft.com/office/powerpoint/2010/main" Requires="p14">
      <p:transition spd="slow" p14:dur="2000" advTm="65586"/>
    </mc:Choice>
    <mc:Fallback>
      <p:transition spd="slow" advTm="65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7CC645-2ED0-44CC-B492-347D3B1C52AE}"/>
              </a:ext>
            </a:extLst>
          </p:cNvPr>
          <p:cNvSpPr txBox="1"/>
          <p:nvPr/>
        </p:nvSpPr>
        <p:spPr>
          <a:xfrm>
            <a:off x="917117" y="1216305"/>
            <a:ext cx="4649891" cy="4393982"/>
          </a:xfrm>
          <a:prstGeom prst="rect">
            <a:avLst/>
          </a:prstGeom>
        </p:spPr>
        <p:txBody>
          <a:bodyPr vert="horz" lIns="91440" tIns="45720" rIns="91440" bIns="45720" rtlCol="0">
            <a:normAutofit/>
          </a:bodyPr>
          <a:lstStyle/>
          <a:p>
            <a:pPr>
              <a:lnSpc>
                <a:spcPct val="90000"/>
              </a:lnSpc>
              <a:spcAft>
                <a:spcPts val="600"/>
              </a:spcAft>
            </a:pPr>
            <a:r>
              <a:rPr lang="en-US" sz="3600" b="1">
                <a:latin typeface="Bahnschrift" panose="020B0502040204020203" pitchFamily="34" charset="0"/>
              </a:rPr>
              <a:t>CONTENTS</a:t>
            </a:r>
          </a:p>
          <a:p>
            <a:pPr indent="-228600">
              <a:lnSpc>
                <a:spcPct val="90000"/>
              </a:lnSpc>
              <a:spcAft>
                <a:spcPts val="600"/>
              </a:spcAft>
              <a:buFont typeface="Arial" panose="020B0604020202020204" pitchFamily="34" charset="0"/>
              <a:buChar char="•"/>
            </a:pPr>
            <a:endParaRPr lang="en-US" sz="2000" b="1"/>
          </a:p>
          <a:p>
            <a:pPr indent="-228600">
              <a:lnSpc>
                <a:spcPct val="90000"/>
              </a:lnSpc>
              <a:spcAft>
                <a:spcPts val="600"/>
              </a:spcAft>
              <a:buFont typeface="Arial" panose="020B0604020202020204" pitchFamily="34" charset="0"/>
              <a:buChar char="•"/>
            </a:pPr>
            <a:r>
              <a:rPr lang="en-US" sz="2400" b="1">
                <a:latin typeface="Bahnschrift" panose="020B0502040204020203" pitchFamily="34" charset="0"/>
              </a:rPr>
              <a:t>About Timbuk2</a:t>
            </a:r>
          </a:p>
          <a:p>
            <a:pPr indent="-228600">
              <a:lnSpc>
                <a:spcPct val="90000"/>
              </a:lnSpc>
              <a:spcAft>
                <a:spcPts val="600"/>
              </a:spcAft>
              <a:buFont typeface="Arial" panose="020B0604020202020204" pitchFamily="34" charset="0"/>
              <a:buChar char="•"/>
            </a:pPr>
            <a:endParaRPr lang="en-US" sz="2400" b="1">
              <a:latin typeface="Bahnschrift" panose="020B0502040204020203" pitchFamily="34" charset="0"/>
            </a:endParaRPr>
          </a:p>
          <a:p>
            <a:pPr indent="-228600">
              <a:lnSpc>
                <a:spcPct val="90000"/>
              </a:lnSpc>
              <a:spcAft>
                <a:spcPts val="600"/>
              </a:spcAft>
              <a:buFont typeface="Arial" panose="020B0604020202020204" pitchFamily="34" charset="0"/>
              <a:buChar char="•"/>
            </a:pPr>
            <a:r>
              <a:rPr lang="en-US" sz="2400" b="1">
                <a:latin typeface="Bahnschrift" panose="020B0502040204020203" pitchFamily="34" charset="0"/>
              </a:rPr>
              <a:t>Business Objectives and KPIs</a:t>
            </a:r>
          </a:p>
          <a:p>
            <a:pPr indent="-228600">
              <a:lnSpc>
                <a:spcPct val="90000"/>
              </a:lnSpc>
              <a:spcAft>
                <a:spcPts val="600"/>
              </a:spcAft>
              <a:buFont typeface="Arial" panose="020B0604020202020204" pitchFamily="34" charset="0"/>
              <a:buChar char="•"/>
            </a:pPr>
            <a:endParaRPr lang="en-US" sz="2400" b="1">
              <a:latin typeface="Bahnschrift" panose="020B0502040204020203" pitchFamily="34" charset="0"/>
            </a:endParaRPr>
          </a:p>
          <a:p>
            <a:pPr indent="-228600">
              <a:lnSpc>
                <a:spcPct val="90000"/>
              </a:lnSpc>
              <a:spcAft>
                <a:spcPts val="600"/>
              </a:spcAft>
              <a:buFont typeface="Arial" panose="020B0604020202020204" pitchFamily="34" charset="0"/>
              <a:buChar char="•"/>
            </a:pPr>
            <a:r>
              <a:rPr lang="en-US" sz="2400" b="1">
                <a:latin typeface="Bahnschrift" panose="020B0502040204020203" pitchFamily="34" charset="0"/>
              </a:rPr>
              <a:t>Data Analysis &amp; Insights</a:t>
            </a:r>
          </a:p>
          <a:p>
            <a:pPr indent="-228600">
              <a:lnSpc>
                <a:spcPct val="90000"/>
              </a:lnSpc>
              <a:spcAft>
                <a:spcPts val="600"/>
              </a:spcAft>
              <a:buFont typeface="Arial" panose="020B0604020202020204" pitchFamily="34" charset="0"/>
              <a:buChar char="•"/>
            </a:pPr>
            <a:endParaRPr lang="en-US" sz="2400" b="1">
              <a:latin typeface="Bahnschrift" panose="020B0502040204020203" pitchFamily="34" charset="0"/>
            </a:endParaRPr>
          </a:p>
          <a:p>
            <a:pPr indent="-228600">
              <a:lnSpc>
                <a:spcPct val="90000"/>
              </a:lnSpc>
              <a:spcAft>
                <a:spcPts val="600"/>
              </a:spcAft>
              <a:buFont typeface="Arial" panose="020B0604020202020204" pitchFamily="34" charset="0"/>
              <a:buChar char="•"/>
            </a:pPr>
            <a:r>
              <a:rPr lang="en-US" sz="2400" b="1">
                <a:latin typeface="Bahnschrift" panose="020B0502040204020203" pitchFamily="34" charset="0"/>
              </a:rPr>
              <a:t>Recommendations</a:t>
            </a:r>
          </a:p>
        </p:txBody>
      </p:sp>
      <p:grpSp>
        <p:nvGrpSpPr>
          <p:cNvPr id="145" name="Group 14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6" name="Rectangle 14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0" name="Isosceles Triangle 14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AutoShape 2" descr="Timbuk2">
            <a:extLst>
              <a:ext uri="{FF2B5EF4-FFF2-40B4-BE49-F238E27FC236}">
                <a16:creationId xmlns:a16="http://schemas.microsoft.com/office/drawing/2014/main" id="{231D735A-9F0A-4BDF-9CED-BF33F03FADF7}"/>
              </a:ext>
            </a:extLst>
          </p:cNvPr>
          <p:cNvSpPr>
            <a:spLocks noChangeAspect="1" noChangeArrowheads="1"/>
          </p:cNvSpPr>
          <p:nvPr/>
        </p:nvSpPr>
        <p:spPr bwMode="auto">
          <a:xfrm>
            <a:off x="2743200" y="3276600"/>
            <a:ext cx="3505200"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78D2581D-8A07-43EF-9417-2476F0617258}"/>
              </a:ext>
            </a:extLst>
          </p:cNvPr>
          <p:cNvSpPr/>
          <p:nvPr/>
        </p:nvSpPr>
        <p:spPr>
          <a:xfrm>
            <a:off x="6001656" y="0"/>
            <a:ext cx="6190343"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Timbuk2 Bags: Backpacks, Messenger Bags, Custom Bags">
            <a:extLst>
              <a:ext uri="{FF2B5EF4-FFF2-40B4-BE49-F238E27FC236}">
                <a16:creationId xmlns:a16="http://schemas.microsoft.com/office/drawing/2014/main" id="{712A497F-DB1E-49C4-92E6-43D9B8FB1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392" y="0"/>
            <a:ext cx="4876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imbuk2 Logo - LogoDix">
            <a:extLst>
              <a:ext uri="{FF2B5EF4-FFF2-40B4-BE49-F238E27FC236}">
                <a16:creationId xmlns:a16="http://schemas.microsoft.com/office/drawing/2014/main" id="{4C847FA9-6A66-43F9-9AB7-6AF3E5BF1C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524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best durable messenger bag | Timbuk2 Classic Messenger Bag">
            <a:extLst>
              <a:ext uri="{FF2B5EF4-FFF2-40B4-BE49-F238E27FC236}">
                <a16:creationId xmlns:a16="http://schemas.microsoft.com/office/drawing/2014/main" id="{93643730-E338-49D7-8349-73F5F29E3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3048" y="2438400"/>
            <a:ext cx="4727898" cy="28367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Audio 1">
            <a:hlinkClick r:id="" action="ppaction://media"/>
            <a:extLst>
              <a:ext uri="{FF2B5EF4-FFF2-40B4-BE49-F238E27FC236}">
                <a16:creationId xmlns:a16="http://schemas.microsoft.com/office/drawing/2014/main" id="{FCF64CC2-E31C-4F8F-B2C5-B35233D7E28B}"/>
              </a:ext>
            </a:extLst>
          </p:cNvPr>
          <p:cNvPicPr>
            <a:picLocks noChangeAspect="1"/>
          </p:cNvPicPr>
          <p:nvPr>
            <a:audioFile r:link="rId1"/>
            <p:extLst>
              <p:ext uri="{DAA4B4D4-6D71-4841-9C94-3DE7FCFB9230}">
                <p14:media xmlns:p14="http://schemas.microsoft.com/office/powerpoint/2010/main" r:embed="rId2">
                  <p14:trim end="647.5374"/>
                </p14:media>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1532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534"/>
    </mc:Choice>
    <mc:Fallback>
      <p:transition spd="slow" advTm="2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7CC645-2ED0-44CC-B492-347D3B1C52AE}"/>
              </a:ext>
            </a:extLst>
          </p:cNvPr>
          <p:cNvSpPr txBox="1"/>
          <p:nvPr/>
        </p:nvSpPr>
        <p:spPr>
          <a:xfrm>
            <a:off x="4437938" y="3085644"/>
            <a:ext cx="1658062" cy="686712"/>
          </a:xfrm>
          <a:prstGeom prst="rect">
            <a:avLst/>
          </a:prstGeom>
        </p:spPr>
        <p:txBody>
          <a:bodyPr vert="horz" lIns="91440" tIns="45720" rIns="91440" bIns="45720" rtlCol="0">
            <a:normAutofit/>
          </a:bodyPr>
          <a:lstStyle/>
          <a:p>
            <a:pPr>
              <a:lnSpc>
                <a:spcPct val="90000"/>
              </a:lnSpc>
              <a:spcAft>
                <a:spcPts val="600"/>
              </a:spcAft>
            </a:pPr>
            <a:r>
              <a:rPr lang="en-US" sz="3600" b="1">
                <a:latin typeface="Bahnschrift" panose="020B0502040204020203" pitchFamily="34" charset="0"/>
              </a:rPr>
              <a:t>THANK</a:t>
            </a:r>
            <a:endParaRPr lang="en-US" sz="2400" b="1">
              <a:latin typeface="Bahnschrift" panose="020B0502040204020203" pitchFamily="34" charset="0"/>
            </a:endParaRPr>
          </a:p>
        </p:txBody>
      </p:sp>
      <p:grpSp>
        <p:nvGrpSpPr>
          <p:cNvPr id="145" name="Group 14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6" name="Rectangle 14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0" name="Isosceles Triangle 14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78D2581D-8A07-43EF-9417-2476F0617258}"/>
              </a:ext>
            </a:extLst>
          </p:cNvPr>
          <p:cNvSpPr/>
          <p:nvPr/>
        </p:nvSpPr>
        <p:spPr>
          <a:xfrm>
            <a:off x="6096000" y="0"/>
            <a:ext cx="6162478"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4" descr="Timbuk2 Logo - LogoDix">
            <a:extLst>
              <a:ext uri="{FF2B5EF4-FFF2-40B4-BE49-F238E27FC236}">
                <a16:creationId xmlns:a16="http://schemas.microsoft.com/office/drawing/2014/main" id="{4C847FA9-6A66-43F9-9AB7-6AF3E5BF1C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51" t="18520" r="37173" b="38615"/>
          <a:stretch/>
        </p:blipFill>
        <p:spPr bwMode="auto">
          <a:xfrm>
            <a:off x="11100389" y="1524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045A91C-F50E-4550-8972-D56230BB2B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F5AF4F7-7586-402C-A6E5-DA1841B1B22F}"/>
              </a:ext>
            </a:extLst>
          </p:cNvPr>
          <p:cNvSpPr txBox="1"/>
          <p:nvPr/>
        </p:nvSpPr>
        <p:spPr>
          <a:xfrm>
            <a:off x="6096000" y="3072488"/>
            <a:ext cx="1658062" cy="686712"/>
          </a:xfrm>
          <a:prstGeom prst="rect">
            <a:avLst/>
          </a:prstGeom>
        </p:spPr>
        <p:txBody>
          <a:bodyPr vert="horz" lIns="91440" tIns="45720" rIns="91440" bIns="45720" rtlCol="0">
            <a:normAutofit/>
          </a:bodyPr>
          <a:lstStyle/>
          <a:p>
            <a:pPr>
              <a:lnSpc>
                <a:spcPct val="90000"/>
              </a:lnSpc>
              <a:spcAft>
                <a:spcPts val="600"/>
              </a:spcAft>
            </a:pPr>
            <a:r>
              <a:rPr lang="en-US" sz="3600" b="1">
                <a:solidFill>
                  <a:schemeClr val="bg1"/>
                </a:solidFill>
                <a:latin typeface="Bahnschrift" panose="020B0502040204020203" pitchFamily="34" charset="0"/>
              </a:rPr>
              <a:t>YOU</a:t>
            </a:r>
            <a:endParaRPr lang="en-US" sz="2400" b="1">
              <a:solidFill>
                <a:schemeClr val="bg1"/>
              </a:solidFill>
              <a:latin typeface="Bahnschrift" panose="020B0502040204020203" pitchFamily="34" charset="0"/>
            </a:endParaRPr>
          </a:p>
        </p:txBody>
      </p:sp>
      <p:pic>
        <p:nvPicPr>
          <p:cNvPr id="1028" name="Picture 4" descr="Rogue Laptop Backpack | Timbuk2 Backpacks">
            <a:extLst>
              <a:ext uri="{FF2B5EF4-FFF2-40B4-BE49-F238E27FC236}">
                <a16:creationId xmlns:a16="http://schemas.microsoft.com/office/drawing/2014/main" id="{1F111AEF-3F56-4ABF-80D9-91B9E5621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314" y="3609177"/>
            <a:ext cx="3640352"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day's Gold Box takes up to 30% off Timbuk2 MacBook Bags and more ...">
            <a:extLst>
              <a:ext uri="{FF2B5EF4-FFF2-40B4-BE49-F238E27FC236}">
                <a16:creationId xmlns:a16="http://schemas.microsoft.com/office/drawing/2014/main" id="{D7BF7FFD-BDBD-4E3E-BE98-176B26A721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476" y="152418"/>
            <a:ext cx="4620044" cy="231002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ED2036C-C5FD-49EC-93D3-F993447127E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949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087"/>
    </mc:Choice>
    <mc:Fallback>
      <p:transition spd="slow" advTm="12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2F54-30E2-493D-9A92-25644A7545CA}"/>
              </a:ext>
            </a:extLst>
          </p:cNvPr>
          <p:cNvSpPr>
            <a:spLocks noGrp="1"/>
          </p:cNvSpPr>
          <p:nvPr>
            <p:ph type="title"/>
          </p:nvPr>
        </p:nvSpPr>
        <p:spPr>
          <a:xfrm>
            <a:off x="0" y="0"/>
            <a:ext cx="12192000" cy="1325563"/>
          </a:xfrm>
          <a:solidFill>
            <a:schemeClr val="tx1"/>
          </a:solidFill>
        </p:spPr>
        <p:txBody>
          <a:bodyPr/>
          <a:lstStyle/>
          <a:p>
            <a:pPr algn="ctr"/>
            <a:r>
              <a:rPr lang="en-US">
                <a:solidFill>
                  <a:schemeClr val="bg1"/>
                </a:solidFill>
                <a:latin typeface="Bahnschrift" panose="020B0502040204020203" pitchFamily="34" charset="0"/>
                <a:cs typeface="Calibri Light"/>
              </a:rPr>
              <a:t>About Timbuk2</a:t>
            </a:r>
            <a:endParaRPr lang="en-US">
              <a:solidFill>
                <a:schemeClr val="bg1"/>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B169AF76-34A8-4DD3-B8E1-33B87C2ADA9D}"/>
              </a:ext>
            </a:extLst>
          </p:cNvPr>
          <p:cNvSpPr>
            <a:spLocks noGrp="1"/>
          </p:cNvSpPr>
          <p:nvPr>
            <p:ph idx="1"/>
          </p:nvPr>
        </p:nvSpPr>
        <p:spPr>
          <a:xfrm>
            <a:off x="191385" y="1765004"/>
            <a:ext cx="9504556" cy="4657061"/>
          </a:xfrm>
        </p:spPr>
        <p:txBody>
          <a:bodyPr vert="horz" lIns="91440" tIns="45720" rIns="91440" bIns="45720" rtlCol="0" anchor="t">
            <a:normAutofit/>
          </a:bodyPr>
          <a:lstStyle/>
          <a:p>
            <a:pPr>
              <a:spcBef>
                <a:spcPts val="1500"/>
              </a:spcBef>
            </a:pPr>
            <a:r>
              <a:rPr lang="en-US" sz="2400">
                <a:latin typeface="Bahnschrift" panose="020B0502040204020203" pitchFamily="34" charset="0"/>
              </a:rPr>
              <a:t>Timbuk2 is an American bag manufacturer and marketer</a:t>
            </a:r>
          </a:p>
          <a:p>
            <a:pPr>
              <a:spcBef>
                <a:spcPts val="1500"/>
              </a:spcBef>
            </a:pPr>
            <a:r>
              <a:rPr lang="en-US" sz="2400">
                <a:latin typeface="Bahnschrift" panose="020B0502040204020203" pitchFamily="34" charset="0"/>
              </a:rPr>
              <a:t>The company produces a variety of pre-made and made-to-order bags</a:t>
            </a:r>
          </a:p>
          <a:p>
            <a:pPr>
              <a:spcBef>
                <a:spcPts val="1500"/>
              </a:spcBef>
            </a:pPr>
            <a:r>
              <a:rPr lang="en-US" sz="2400">
                <a:latin typeface="Bahnschrift" panose="020B0502040204020203" pitchFamily="34" charset="0"/>
              </a:rPr>
              <a:t>Timbuk2 is owned by private equity group TB2 Investors</a:t>
            </a:r>
          </a:p>
          <a:p>
            <a:pPr>
              <a:spcBef>
                <a:spcPts val="1500"/>
              </a:spcBef>
            </a:pPr>
            <a:r>
              <a:rPr lang="en-US" sz="2400">
                <a:latin typeface="Bahnschrift" panose="020B0502040204020203" pitchFamily="34" charset="0"/>
              </a:rPr>
              <a:t>Timbuk2 has retail stores in San Francisco, Seattle, Chicago, Denver, Los Angeles and New York</a:t>
            </a:r>
          </a:p>
          <a:p>
            <a:pPr>
              <a:spcBef>
                <a:spcPts val="1500"/>
              </a:spcBef>
            </a:pPr>
            <a:r>
              <a:rPr lang="en-US" sz="2400">
                <a:latin typeface="Bahnschrift" panose="020B0502040204020203" pitchFamily="34" charset="0"/>
              </a:rPr>
              <a:t>Timbuk2 was founded in 1989 by bike messenger Rob Honeycutt who believed in Toyota’s "just in time" manufacturing model</a:t>
            </a:r>
          </a:p>
          <a:p>
            <a:pPr>
              <a:spcBef>
                <a:spcPts val="1500"/>
              </a:spcBef>
            </a:pPr>
            <a:r>
              <a:rPr lang="en-US" sz="2400">
                <a:latin typeface="Bahnschrift" panose="020B0502040204020203" pitchFamily="34" charset="0"/>
              </a:rPr>
              <a:t>The company collaborated with New Balance to release specially branded products</a:t>
            </a:r>
          </a:p>
        </p:txBody>
      </p:sp>
      <p:pic>
        <p:nvPicPr>
          <p:cNvPr id="2050" name="Picture 2" descr="Custom Timbuk2 Division Laptop Backpack | Custom Corporate Bags ...">
            <a:extLst>
              <a:ext uri="{FF2B5EF4-FFF2-40B4-BE49-F238E27FC236}">
                <a16:creationId xmlns:a16="http://schemas.microsoft.com/office/drawing/2014/main" id="{5D4B5140-F3DF-44DD-B9AE-7691AA1287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982" r="20652"/>
          <a:stretch/>
        </p:blipFill>
        <p:spPr bwMode="auto">
          <a:xfrm>
            <a:off x="10152241" y="2004881"/>
            <a:ext cx="2198983" cy="28693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mbuk2 Logo - LogoDix">
            <a:extLst>
              <a:ext uri="{FF2B5EF4-FFF2-40B4-BE49-F238E27FC236}">
                <a16:creationId xmlns:a16="http://schemas.microsoft.com/office/drawing/2014/main" id="{5291F909-52CA-4C67-A1D9-9EEF8BA739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151" t="18520" r="37173" b="38615"/>
          <a:stretch/>
        </p:blipFill>
        <p:spPr bwMode="auto">
          <a:xfrm>
            <a:off x="11100389" y="15241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4FB9D5-5E60-41E2-B3B4-6F08935583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5A977D69-3817-4504-9AF2-98175240D5A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8893354"/>
      </p:ext>
    </p:extLst>
  </p:cSld>
  <p:clrMapOvr>
    <a:masterClrMapping/>
  </p:clrMapOvr>
  <mc:AlternateContent xmlns:mc="http://schemas.openxmlformats.org/markup-compatibility/2006">
    <mc:Choice xmlns:p14="http://schemas.microsoft.com/office/powerpoint/2010/main" Requires="p14">
      <p:transition spd="slow" p14:dur="2000" advTm="26444"/>
    </mc:Choice>
    <mc:Fallback>
      <p:transition spd="slow" advTm="26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81F621-3C09-484B-A680-0D74355FF86D}"/>
              </a:ext>
            </a:extLst>
          </p:cNvPr>
          <p:cNvSpPr txBox="1">
            <a:spLocks/>
          </p:cNvSpPr>
          <p:nvPr/>
        </p:nvSpPr>
        <p:spPr>
          <a:xfrm>
            <a:off x="0" y="-3048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latin typeface="Bahnschrift" panose="020B0502040204020203" pitchFamily="34" charset="0"/>
                <a:cs typeface="Calibri Light"/>
              </a:rPr>
              <a:t>Business Objectives &amp; KPIs</a:t>
            </a:r>
          </a:p>
        </p:txBody>
      </p:sp>
      <p:pic>
        <p:nvPicPr>
          <p:cNvPr id="15" name="Picture 4" descr="Timbuk2 Logo - LogoDix">
            <a:extLst>
              <a:ext uri="{FF2B5EF4-FFF2-40B4-BE49-F238E27FC236}">
                <a16:creationId xmlns:a16="http://schemas.microsoft.com/office/drawing/2014/main" id="{F82D954E-D061-432F-91A7-256CB1D689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3209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43D2A00-1AB8-46D3-8130-5DFC99E265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7">
            <a:extLst>
              <a:ext uri="{FF2B5EF4-FFF2-40B4-BE49-F238E27FC236}">
                <a16:creationId xmlns:a16="http://schemas.microsoft.com/office/drawing/2014/main" id="{8E76CE47-E1EB-4C87-BB9C-85FA651A2164}"/>
              </a:ext>
            </a:extLst>
          </p:cNvPr>
          <p:cNvGraphicFramePr>
            <a:graphicFrameLocks noGrp="1"/>
          </p:cNvGraphicFramePr>
          <p:nvPr>
            <p:extLst>
              <p:ext uri="{D42A27DB-BD31-4B8C-83A1-F6EECF244321}">
                <p14:modId xmlns:p14="http://schemas.microsoft.com/office/powerpoint/2010/main" val="801012771"/>
              </p:ext>
            </p:extLst>
          </p:nvPr>
        </p:nvGraphicFramePr>
        <p:xfrm>
          <a:off x="699599" y="1477981"/>
          <a:ext cx="8087241" cy="4724450"/>
        </p:xfrm>
        <a:graphic>
          <a:graphicData uri="http://schemas.openxmlformats.org/drawingml/2006/table">
            <a:tbl>
              <a:tblPr firstRow="1" bandRow="1">
                <a:tableStyleId>{5940675A-B579-460E-94D1-54222C63F5DA}</a:tableStyleId>
              </a:tblPr>
              <a:tblGrid>
                <a:gridCol w="5621787">
                  <a:extLst>
                    <a:ext uri="{9D8B030D-6E8A-4147-A177-3AD203B41FA5}">
                      <a16:colId xmlns:a16="http://schemas.microsoft.com/office/drawing/2014/main" val="2325834041"/>
                    </a:ext>
                  </a:extLst>
                </a:gridCol>
                <a:gridCol w="2465454">
                  <a:extLst>
                    <a:ext uri="{9D8B030D-6E8A-4147-A177-3AD203B41FA5}">
                      <a16:colId xmlns:a16="http://schemas.microsoft.com/office/drawing/2014/main" val="923425339"/>
                    </a:ext>
                  </a:extLst>
                </a:gridCol>
              </a:tblGrid>
              <a:tr h="614993">
                <a:tc>
                  <a:txBody>
                    <a:bodyPr/>
                    <a:lstStyle/>
                    <a:p>
                      <a:pPr algn="ctr"/>
                      <a:r>
                        <a:rPr lang="en-US" sz="2400" b="1">
                          <a:latin typeface="Bahnschrift" panose="020B0502040204020203" pitchFamily="34" charset="0"/>
                        </a:rPr>
                        <a:t>Business Objectives</a:t>
                      </a:r>
                    </a:p>
                  </a:txBody>
                  <a:tcPr>
                    <a:solidFill>
                      <a:schemeClr val="accent4"/>
                    </a:solidFill>
                  </a:tcPr>
                </a:tc>
                <a:tc>
                  <a:txBody>
                    <a:bodyPr/>
                    <a:lstStyle/>
                    <a:p>
                      <a:pPr algn="ctr"/>
                      <a:r>
                        <a:rPr lang="en-US" sz="2400" b="1" kern="1200">
                          <a:solidFill>
                            <a:schemeClr val="tx1"/>
                          </a:solidFill>
                          <a:latin typeface="Bahnschrift" panose="020B0502040204020203" pitchFamily="34" charset="0"/>
                          <a:ea typeface="+mn-ea"/>
                          <a:cs typeface="+mn-cs"/>
                        </a:rPr>
                        <a:t>KPIs</a:t>
                      </a:r>
                    </a:p>
                  </a:txBody>
                  <a:tcPr>
                    <a:solidFill>
                      <a:schemeClr val="accent4"/>
                    </a:solidFill>
                  </a:tcPr>
                </a:tc>
                <a:extLst>
                  <a:ext uri="{0D108BD9-81ED-4DB2-BD59-A6C34878D82A}">
                    <a16:rowId xmlns:a16="http://schemas.microsoft.com/office/drawing/2014/main" val="2440372103"/>
                  </a:ext>
                </a:extLst>
              </a:tr>
              <a:tr h="1369819">
                <a:tc>
                  <a:txBody>
                    <a:bodyPr/>
                    <a:lstStyle/>
                    <a:p>
                      <a:pPr algn="ctr">
                        <a:lnSpc>
                          <a:spcPct val="200000"/>
                        </a:lnSpc>
                      </a:pPr>
                      <a:r>
                        <a:rPr lang="en-US" b="1">
                          <a:latin typeface="Bahnschrift" panose="020B0502040204020203" pitchFamily="34" charset="0"/>
                        </a:rPr>
                        <a:t>Convert Visitors to Customers</a:t>
                      </a:r>
                    </a:p>
                    <a:p>
                      <a:pPr algn="ctr">
                        <a:lnSpc>
                          <a:spcPct val="100000"/>
                        </a:lnSpc>
                      </a:pPr>
                      <a:r>
                        <a:rPr lang="en-US" sz="1600">
                          <a:cs typeface="Calibri"/>
                        </a:rPr>
                        <a:t>Likeliness of audience visiting our website becoming our customer</a:t>
                      </a:r>
                      <a:endParaRPr lang="en-US" sz="1600" b="0">
                        <a:latin typeface="Bahnschrift" panose="020B0502040204020203" pitchFamily="34" charset="0"/>
                      </a:endParaRPr>
                    </a:p>
                  </a:txBody>
                  <a:tcPr/>
                </a:tc>
                <a:tc>
                  <a:txBody>
                    <a:bodyPr/>
                    <a:lstStyle/>
                    <a:p>
                      <a:pPr algn="ctr">
                        <a:lnSpc>
                          <a:spcPct val="200000"/>
                        </a:lnSpc>
                      </a:pPr>
                      <a:r>
                        <a:rPr lang="en-US" sz="1800" b="1" kern="1200">
                          <a:solidFill>
                            <a:schemeClr val="tx1"/>
                          </a:solidFill>
                          <a:latin typeface="Bahnschrift" panose="020B0502040204020203" pitchFamily="34" charset="0"/>
                          <a:ea typeface="+mn-ea"/>
                          <a:cs typeface="+mn-cs"/>
                        </a:rPr>
                        <a:t>Conversion Rate</a:t>
                      </a:r>
                    </a:p>
                    <a:p>
                      <a:pPr algn="ctr">
                        <a:lnSpc>
                          <a:spcPct val="100000"/>
                        </a:lnSpc>
                      </a:pPr>
                      <a:r>
                        <a:rPr lang="en-US" sz="1600">
                          <a:ea typeface="+mn-lt"/>
                          <a:cs typeface="+mn-lt"/>
                        </a:rPr>
                        <a:t>Orders/Visits </a:t>
                      </a:r>
                      <a:endParaRPr lang="en-US" sz="1600"/>
                    </a:p>
                  </a:txBody>
                  <a:tcPr/>
                </a:tc>
                <a:extLst>
                  <a:ext uri="{0D108BD9-81ED-4DB2-BD59-A6C34878D82A}">
                    <a16:rowId xmlns:a16="http://schemas.microsoft.com/office/drawing/2014/main" val="3624989749"/>
                  </a:ext>
                </a:extLst>
              </a:tr>
              <a:tr h="1369819">
                <a:tc>
                  <a:txBody>
                    <a:bodyPr/>
                    <a:lstStyle/>
                    <a:p>
                      <a:pPr marL="0" algn="ctr" defTabSz="914400" rtl="0" eaLnBrk="1" latinLnBrk="0" hangingPunct="1">
                        <a:lnSpc>
                          <a:spcPct val="200000"/>
                        </a:lnSpc>
                      </a:pPr>
                      <a:r>
                        <a:rPr lang="en-US" sz="1800" b="1" kern="1200">
                          <a:solidFill>
                            <a:schemeClr val="tx1"/>
                          </a:solidFill>
                          <a:latin typeface="Bahnschrift" panose="020B0502040204020203" pitchFamily="34" charset="0"/>
                          <a:ea typeface="+mn-ea"/>
                          <a:cs typeface="+mn-cs"/>
                        </a:rPr>
                        <a:t>Increase Revenue per Transaction</a:t>
                      </a:r>
                    </a:p>
                    <a:p>
                      <a:pPr marL="0" algn="ctr" defTabSz="914400" rtl="0" eaLnBrk="1" latinLnBrk="0" hangingPunct="1"/>
                      <a:r>
                        <a:rPr lang="en-US" sz="1600" kern="1200">
                          <a:solidFill>
                            <a:schemeClr val="tx1"/>
                          </a:solidFill>
                          <a:latin typeface="+mn-lt"/>
                          <a:ea typeface="+mn-ea"/>
                          <a:cs typeface="Calibri"/>
                        </a:rPr>
                        <a:t>Help make key business decisions and leverage every opportunity to make a higher revenue</a:t>
                      </a:r>
                    </a:p>
                  </a:txBody>
                  <a:tcPr/>
                </a:tc>
                <a:tc>
                  <a:txBody>
                    <a:bodyPr/>
                    <a:lstStyle/>
                    <a:p>
                      <a:pPr algn="ctr">
                        <a:lnSpc>
                          <a:spcPct val="200000"/>
                        </a:lnSpc>
                      </a:pPr>
                      <a:r>
                        <a:rPr lang="en-US" sz="1800" b="1" kern="1200">
                          <a:solidFill>
                            <a:schemeClr val="tx1"/>
                          </a:solidFill>
                          <a:latin typeface="Bahnschrift" panose="020B0502040204020203" pitchFamily="34" charset="0"/>
                          <a:ea typeface="+mn-ea"/>
                          <a:cs typeface="+mn-cs"/>
                        </a:rPr>
                        <a:t>Average Order Value</a:t>
                      </a:r>
                    </a:p>
                    <a:p>
                      <a:pPr algn="ctr"/>
                      <a:r>
                        <a:rPr lang="en-US" sz="1600" b="0" kern="1200">
                          <a:solidFill>
                            <a:schemeClr val="tx1"/>
                          </a:solidFill>
                          <a:latin typeface="+mn-lt"/>
                          <a:ea typeface="+mn-ea"/>
                          <a:cs typeface="+mn-cs"/>
                        </a:rPr>
                        <a:t>Revenue/Orders</a:t>
                      </a:r>
                    </a:p>
                  </a:txBody>
                  <a:tcPr/>
                </a:tc>
                <a:extLst>
                  <a:ext uri="{0D108BD9-81ED-4DB2-BD59-A6C34878D82A}">
                    <a16:rowId xmlns:a16="http://schemas.microsoft.com/office/drawing/2014/main" val="3952090342"/>
                  </a:ext>
                </a:extLst>
              </a:tr>
              <a:tr h="1369819">
                <a:tc>
                  <a:txBody>
                    <a:bodyPr/>
                    <a:lstStyle/>
                    <a:p>
                      <a:pPr algn="ctr">
                        <a:lnSpc>
                          <a:spcPct val="200000"/>
                        </a:lnSpc>
                      </a:pPr>
                      <a:r>
                        <a:rPr lang="en-US" sz="1800" b="1" kern="1200">
                          <a:solidFill>
                            <a:schemeClr val="tx1"/>
                          </a:solidFill>
                          <a:latin typeface="Bahnschrift" panose="020B0502040204020203" pitchFamily="34" charset="0"/>
                          <a:ea typeface="+mn-ea"/>
                          <a:cs typeface="+mn-cs"/>
                        </a:rPr>
                        <a:t>Customer Retention &amp; Customer Loyalty</a:t>
                      </a:r>
                    </a:p>
                    <a:p>
                      <a:pPr algn="ctr"/>
                      <a:r>
                        <a:rPr lang="en-US" sz="1600" kern="1200">
                          <a:solidFill>
                            <a:schemeClr val="tx1"/>
                          </a:solidFill>
                          <a:latin typeface="+mn-lt"/>
                          <a:ea typeface="+mn-ea"/>
                          <a:cs typeface="Calibri"/>
                        </a:rPr>
                        <a:t>Understand the purchasing habits of customers</a:t>
                      </a:r>
                    </a:p>
                  </a:txBody>
                  <a:tcPr/>
                </a:tc>
                <a:tc>
                  <a:txBody>
                    <a:bodyPr/>
                    <a:lstStyle/>
                    <a:p>
                      <a:pPr algn="ctr">
                        <a:lnSpc>
                          <a:spcPct val="150000"/>
                        </a:lnSpc>
                      </a:pPr>
                      <a:r>
                        <a:rPr lang="en-US" sz="1800" b="1" kern="1200">
                          <a:solidFill>
                            <a:schemeClr val="tx1"/>
                          </a:solidFill>
                          <a:latin typeface="Bahnschrift" panose="020B0502040204020203" pitchFamily="34" charset="0"/>
                          <a:ea typeface="+mn-ea"/>
                          <a:cs typeface="+mn-cs"/>
                        </a:rPr>
                        <a:t>Unique Purchases</a:t>
                      </a:r>
                    </a:p>
                    <a:p>
                      <a:pPr algn="ctr"/>
                      <a:r>
                        <a:rPr lang="en-US" sz="1600">
                          <a:ea typeface="+mn-lt"/>
                          <a:cs typeface="+mn-lt"/>
                        </a:rPr>
                        <a:t>Total number of times a product is part of a transaction</a:t>
                      </a:r>
                      <a:endParaRPr lang="en-US" sz="1400" b="0" kern="1200">
                        <a:solidFill>
                          <a:schemeClr val="tx1"/>
                        </a:solidFill>
                        <a:latin typeface="+mn-lt"/>
                        <a:ea typeface="+mn-ea"/>
                        <a:cs typeface="+mn-cs"/>
                      </a:endParaRPr>
                    </a:p>
                  </a:txBody>
                  <a:tcPr/>
                </a:tc>
                <a:extLst>
                  <a:ext uri="{0D108BD9-81ED-4DB2-BD59-A6C34878D82A}">
                    <a16:rowId xmlns:a16="http://schemas.microsoft.com/office/drawing/2014/main" val="807843846"/>
                  </a:ext>
                </a:extLst>
              </a:tr>
            </a:tbl>
          </a:graphicData>
        </a:graphic>
      </p:graphicFrame>
      <p:pic>
        <p:nvPicPr>
          <p:cNvPr id="5124" name="Picture 4" descr="African-american Consumer Holding Shopping Bags. Stock Vector ...">
            <a:extLst>
              <a:ext uri="{FF2B5EF4-FFF2-40B4-BE49-F238E27FC236}">
                <a16:creationId xmlns:a16="http://schemas.microsoft.com/office/drawing/2014/main" id="{C87B4373-C3D2-46F2-9167-F283294749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2690" y="1774347"/>
            <a:ext cx="1677699" cy="16776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alifornia Cannabis Tax Revenue Approaches $1 Million per Day | Leafly">
            <a:extLst>
              <a:ext uri="{FF2B5EF4-FFF2-40B4-BE49-F238E27FC236}">
                <a16:creationId xmlns:a16="http://schemas.microsoft.com/office/drawing/2014/main" id="{DB10FC3E-0284-452F-BD4D-41BE583841C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9914" y="3728297"/>
            <a:ext cx="1203253" cy="7522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descr="Brand Loyalty Stock Illustrations – 1,657 Brand Loyalty Stock ...">
            <a:extLst>
              <a:ext uri="{FF2B5EF4-FFF2-40B4-BE49-F238E27FC236}">
                <a16:creationId xmlns:a16="http://schemas.microsoft.com/office/drawing/2014/main" id="{71518CBC-57D6-423C-9412-AE0FD88BB92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260" t="34074" r="8814" b="33778"/>
          <a:stretch/>
        </p:blipFill>
        <p:spPr bwMode="auto">
          <a:xfrm>
            <a:off x="9092783" y="5028133"/>
            <a:ext cx="2337512" cy="87455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2A919AD-72AF-4184-BD2A-E06480A2445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8575768"/>
      </p:ext>
    </p:extLst>
  </p:cSld>
  <p:clrMapOvr>
    <a:masterClrMapping/>
  </p:clrMapOvr>
  <mc:AlternateContent xmlns:mc="http://schemas.openxmlformats.org/markup-compatibility/2006">
    <mc:Choice xmlns:p14="http://schemas.microsoft.com/office/powerpoint/2010/main" Requires="p14">
      <p:transition spd="slow" p14:dur="2000" advTm="32079"/>
    </mc:Choice>
    <mc:Fallback>
      <p:transition spd="slow" advTm="3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36A86151-679A-4170-A85D-5980018BAEB7}"/>
              </a:ext>
            </a:extLst>
          </p:cNvPr>
          <p:cNvPicPr>
            <a:picLocks noGrp="1" noChangeAspect="1"/>
          </p:cNvPicPr>
          <p:nvPr>
            <p:ph idx="1"/>
          </p:nvPr>
        </p:nvPicPr>
        <p:blipFill>
          <a:blip r:embed="rId4"/>
          <a:stretch>
            <a:fillRect/>
          </a:stretch>
        </p:blipFill>
        <p:spPr>
          <a:xfrm>
            <a:off x="1219200" y="1673400"/>
            <a:ext cx="9753600" cy="4267200"/>
          </a:xfrm>
          <a:prstGeom prst="rect">
            <a:avLst/>
          </a:prstGeom>
          <a:ln>
            <a:noFill/>
          </a:ln>
          <a:effectLst>
            <a:outerShdw blurRad="190500" algn="tl" rotWithShape="0">
              <a:srgbClr val="000000">
                <a:alpha val="70000"/>
              </a:srgbClr>
            </a:outerShdw>
          </a:effectLst>
        </p:spPr>
      </p:pic>
      <p:sp>
        <p:nvSpPr>
          <p:cNvPr id="5" name="Title 1">
            <a:extLst>
              <a:ext uri="{FF2B5EF4-FFF2-40B4-BE49-F238E27FC236}">
                <a16:creationId xmlns:a16="http://schemas.microsoft.com/office/drawing/2014/main" id="{2532813E-0798-486C-977E-346D5F97B15B}"/>
              </a:ext>
            </a:extLst>
          </p:cNvPr>
          <p:cNvSpPr txBox="1">
            <a:spLocks/>
          </p:cNvSpPr>
          <p:nvPr/>
        </p:nvSpPr>
        <p:spPr>
          <a:xfrm>
            <a:off x="0" y="-3048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solidFill>
                <a:schemeClr val="bg1"/>
              </a:solidFill>
              <a:latin typeface="Bahnschrift" panose="020B0502040204020203" pitchFamily="34" charset="0"/>
              <a:cs typeface="Calibri Light"/>
            </a:endParaRPr>
          </a:p>
        </p:txBody>
      </p:sp>
      <p:sp>
        <p:nvSpPr>
          <p:cNvPr id="6" name="Title 1">
            <a:extLst>
              <a:ext uri="{FF2B5EF4-FFF2-40B4-BE49-F238E27FC236}">
                <a16:creationId xmlns:a16="http://schemas.microsoft.com/office/drawing/2014/main" id="{DB255211-002E-460F-8435-868DD526785E}"/>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General overview and comparison between Q4 2019 and Q1 2020</a:t>
            </a:r>
          </a:p>
        </p:txBody>
      </p:sp>
      <p:pic>
        <p:nvPicPr>
          <p:cNvPr id="7" name="Picture 4" descr="Timbuk2 Logo - LogoDix">
            <a:extLst>
              <a:ext uri="{FF2B5EF4-FFF2-40B4-BE49-F238E27FC236}">
                <a16:creationId xmlns:a16="http://schemas.microsoft.com/office/drawing/2014/main" id="{37991E03-9FEE-4636-94D8-02282D1189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F8FD9C33-55F2-4A33-BEC0-C3A7DD1D34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2E30AACF-B5E2-4D49-8084-046126782B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519013"/>
      </p:ext>
    </p:extLst>
  </p:cSld>
  <p:clrMapOvr>
    <a:masterClrMapping/>
  </p:clrMapOvr>
  <mc:AlternateContent xmlns:mc="http://schemas.openxmlformats.org/markup-compatibility/2006">
    <mc:Choice xmlns:p14="http://schemas.microsoft.com/office/powerpoint/2010/main" Requires="p14">
      <p:transition spd="slow" p14:dur="2000" advTm="46207"/>
    </mc:Choice>
    <mc:Fallback>
      <p:transition spd="slow" advTm="46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99E65D-C305-4B3B-9B7C-7EB0D47CA1E5}"/>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Marketing Channels performance impact in Q4 2019 and Q1 2020</a:t>
            </a:r>
          </a:p>
        </p:txBody>
      </p:sp>
      <p:pic>
        <p:nvPicPr>
          <p:cNvPr id="6" name="Picture 4" descr="Timbuk2 Logo - LogoDix">
            <a:extLst>
              <a:ext uri="{FF2B5EF4-FFF2-40B4-BE49-F238E27FC236}">
                <a16:creationId xmlns:a16="http://schemas.microsoft.com/office/drawing/2014/main" id="{32F4E86C-88D5-4805-B337-4B435B9663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B6BC9E-22B6-4970-B841-132E9EBF59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screenshot of a cell phone&#10;&#10;Description generated with very high confidence">
            <a:extLst>
              <a:ext uri="{FF2B5EF4-FFF2-40B4-BE49-F238E27FC236}">
                <a16:creationId xmlns:a16="http://schemas.microsoft.com/office/drawing/2014/main" id="{F9BC0F35-20E1-446D-A8B9-D0FD05ABF87C}"/>
              </a:ext>
            </a:extLst>
          </p:cNvPr>
          <p:cNvPicPr>
            <a:picLocks noGrp="1" noChangeAspect="1"/>
          </p:cNvPicPr>
          <p:nvPr>
            <p:ph idx="1"/>
          </p:nvPr>
        </p:nvPicPr>
        <p:blipFill>
          <a:blip r:embed="rId6"/>
          <a:stretch>
            <a:fillRect/>
          </a:stretch>
        </p:blipFill>
        <p:spPr>
          <a:xfrm>
            <a:off x="533083" y="1414934"/>
            <a:ext cx="11125833" cy="4903983"/>
          </a:xfrm>
          <a:prstGeom prst="rect">
            <a:avLst/>
          </a:prstGeom>
          <a:ln>
            <a:noFill/>
          </a:ln>
          <a:effectLst>
            <a:outerShdw blurRad="190500" algn="tl" rotWithShape="0">
              <a:srgbClr val="000000">
                <a:alpha val="70000"/>
              </a:srgbClr>
            </a:outerShdw>
          </a:effectLst>
        </p:spPr>
      </p:pic>
      <p:pic>
        <p:nvPicPr>
          <p:cNvPr id="2" name="Audio 1">
            <a:hlinkClick r:id="" action="ppaction://media"/>
            <a:extLst>
              <a:ext uri="{FF2B5EF4-FFF2-40B4-BE49-F238E27FC236}">
                <a16:creationId xmlns:a16="http://schemas.microsoft.com/office/drawing/2014/main" id="{AC8B436F-62D3-413A-BF70-28536E62573D}"/>
              </a:ext>
            </a:extLst>
          </p:cNvPr>
          <p:cNvPicPr>
            <a:picLocks noChangeAspect="1"/>
          </p:cNvPicPr>
          <p:nvPr>
            <a:audioFile r:link="rId1"/>
            <p:extLst>
              <p:ext uri="{DAA4B4D4-6D71-4841-9C94-3DE7FCFB9230}">
                <p14:media xmlns:p14="http://schemas.microsoft.com/office/powerpoint/2010/main" r:embed="rId2">
                  <p14:trim st="2105" end="1169.9206"/>
                </p14:media>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59286567"/>
      </p:ext>
    </p:extLst>
  </p:cSld>
  <p:clrMapOvr>
    <a:masterClrMapping/>
  </p:clrMapOvr>
  <mc:AlternateContent xmlns:mc="http://schemas.openxmlformats.org/markup-compatibility/2006">
    <mc:Choice xmlns:p14="http://schemas.microsoft.com/office/powerpoint/2010/main" Requires="p14">
      <p:transition spd="slow" p14:dur="2000" advTm="36442"/>
    </mc:Choice>
    <mc:Fallback>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54560620-E802-41A1-9283-4B60E4C5C4D8}"/>
              </a:ext>
            </a:extLst>
          </p:cNvPr>
          <p:cNvPicPr>
            <a:picLocks noChangeAspect="1"/>
          </p:cNvPicPr>
          <p:nvPr/>
        </p:nvPicPr>
        <p:blipFill rotWithShape="1">
          <a:blip r:embed="rId4"/>
          <a:srcRect r="1145"/>
          <a:stretch/>
        </p:blipFill>
        <p:spPr>
          <a:xfrm>
            <a:off x="4253022" y="890271"/>
            <a:ext cx="7494772" cy="2922950"/>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8781E232-79D5-418D-B7DB-48FFFF2E336B}"/>
              </a:ext>
            </a:extLst>
          </p:cNvPr>
          <p:cNvSpPr txBox="1"/>
          <p:nvPr/>
        </p:nvSpPr>
        <p:spPr>
          <a:xfrm>
            <a:off x="1509823" y="212091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Bahnschrift" panose="020B0502040204020203" pitchFamily="34" charset="0"/>
              </a:rPr>
              <a:t>Q4 2019</a:t>
            </a:r>
          </a:p>
        </p:txBody>
      </p:sp>
      <p:pic>
        <p:nvPicPr>
          <p:cNvPr id="9" name="Picture 9" descr="A screenshot of a cell phone&#10;&#10;Description generated with very high confidence">
            <a:extLst>
              <a:ext uri="{FF2B5EF4-FFF2-40B4-BE49-F238E27FC236}">
                <a16:creationId xmlns:a16="http://schemas.microsoft.com/office/drawing/2014/main" id="{AABC5AEB-871C-493C-A5EF-D3DECBCE2C6D}"/>
              </a:ext>
            </a:extLst>
          </p:cNvPr>
          <p:cNvPicPr>
            <a:picLocks noChangeAspect="1"/>
          </p:cNvPicPr>
          <p:nvPr/>
        </p:nvPicPr>
        <p:blipFill>
          <a:blip r:embed="rId5"/>
          <a:stretch>
            <a:fillRect/>
          </a:stretch>
        </p:blipFill>
        <p:spPr>
          <a:xfrm>
            <a:off x="4271860" y="3961813"/>
            <a:ext cx="7475934" cy="2696519"/>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8D626A64-26B1-4A46-81E5-B18BB2F35048}"/>
              </a:ext>
            </a:extLst>
          </p:cNvPr>
          <p:cNvSpPr txBox="1"/>
          <p:nvPr/>
        </p:nvSpPr>
        <p:spPr>
          <a:xfrm>
            <a:off x="1509823" y="494074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Bahnschrift" panose="020B0502040204020203" pitchFamily="34" charset="0"/>
              </a:rPr>
              <a:t>Q1 2020</a:t>
            </a:r>
          </a:p>
        </p:txBody>
      </p:sp>
      <p:sp>
        <p:nvSpPr>
          <p:cNvPr id="7" name="Title 1">
            <a:extLst>
              <a:ext uri="{FF2B5EF4-FFF2-40B4-BE49-F238E27FC236}">
                <a16:creationId xmlns:a16="http://schemas.microsoft.com/office/drawing/2014/main" id="{403C366B-253D-49E5-966C-1327A7347C47}"/>
              </a:ext>
            </a:extLst>
          </p:cNvPr>
          <p:cNvSpPr txBox="1">
            <a:spLocks/>
          </p:cNvSpPr>
          <p:nvPr/>
        </p:nvSpPr>
        <p:spPr>
          <a:xfrm>
            <a:off x="0" y="1"/>
            <a:ext cx="12192000" cy="74168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a:cs typeface="Calibri Light"/>
              </a:rPr>
              <a:t>Analysis of visit number on Success Metrics in Q4 2019 and Q1 2020</a:t>
            </a:r>
            <a:endParaRPr lang="en-US" sz="2800">
              <a:solidFill>
                <a:schemeClr val="bg1"/>
              </a:solidFill>
              <a:latin typeface="Bahnschrift" panose="020B0502040204020203" pitchFamily="34" charset="0"/>
              <a:cs typeface="Calibri Light"/>
            </a:endParaRPr>
          </a:p>
        </p:txBody>
      </p:sp>
      <p:pic>
        <p:nvPicPr>
          <p:cNvPr id="10" name="Picture 4" descr="Timbuk2 Logo - LogoDix">
            <a:extLst>
              <a:ext uri="{FF2B5EF4-FFF2-40B4-BE49-F238E27FC236}">
                <a16:creationId xmlns:a16="http://schemas.microsoft.com/office/drawing/2014/main" id="{0D661634-89E3-4787-BDEC-28817E871B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151" t="18520" r="37173" b="38615"/>
          <a:stretch/>
        </p:blipFill>
        <p:spPr bwMode="auto">
          <a:xfrm>
            <a:off x="11435669" y="14126"/>
            <a:ext cx="624251" cy="7134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18F01A3F-352A-464D-9BDF-A5108ED58F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7B8071A6-299E-4B57-A288-14FD2CCB38A4}"/>
              </a:ext>
            </a:extLst>
          </p:cNvPr>
          <p:cNvPicPr>
            <a:picLocks noChangeAspect="1"/>
          </p:cNvPicPr>
          <p:nvPr>
            <a:audioFile r:link="rId1"/>
            <p:extLst>
              <p:ext uri="{DAA4B4D4-6D71-4841-9C94-3DE7FCFB9230}">
                <p14:media xmlns:p14="http://schemas.microsoft.com/office/powerpoint/2010/main" r:embed="rId2">
                  <p14:trim st="3630" end="1724.9183"/>
                </p14:media>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43099302"/>
      </p:ext>
    </p:extLst>
  </p:cSld>
  <p:clrMapOvr>
    <a:masterClrMapping/>
  </p:clrMapOvr>
  <mc:AlternateContent xmlns:mc="http://schemas.openxmlformats.org/markup-compatibility/2006">
    <mc:Choice xmlns:p14="http://schemas.microsoft.com/office/powerpoint/2010/main" Requires="p14">
      <p:transition spd="slow" p14:dur="2000" advTm="28786"/>
    </mc:Choice>
    <mc:Fallback>
      <p:transition spd="slow" advTm="28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evice&#10;&#10;Description generated with very high confidence">
            <a:extLst>
              <a:ext uri="{FF2B5EF4-FFF2-40B4-BE49-F238E27FC236}">
                <a16:creationId xmlns:a16="http://schemas.microsoft.com/office/drawing/2014/main" id="{689AED74-555F-4511-B380-22CBAAB5C1D1}"/>
              </a:ext>
            </a:extLst>
          </p:cNvPr>
          <p:cNvPicPr>
            <a:picLocks noChangeAspect="1"/>
          </p:cNvPicPr>
          <p:nvPr/>
        </p:nvPicPr>
        <p:blipFill>
          <a:blip r:embed="rId5"/>
          <a:stretch>
            <a:fillRect/>
          </a:stretch>
        </p:blipFill>
        <p:spPr>
          <a:xfrm>
            <a:off x="3507353" y="2039263"/>
            <a:ext cx="2505075" cy="2800350"/>
          </a:xfrm>
          <a:prstGeom prst="rect">
            <a:avLst/>
          </a:prstGeom>
        </p:spPr>
      </p:pic>
      <p:pic>
        <p:nvPicPr>
          <p:cNvPr id="6" name="Picture 6" descr="A picture containing device&#10;&#10;Description generated with very high confidence">
            <a:extLst>
              <a:ext uri="{FF2B5EF4-FFF2-40B4-BE49-F238E27FC236}">
                <a16:creationId xmlns:a16="http://schemas.microsoft.com/office/drawing/2014/main" id="{0402D4B4-267F-44B7-9675-23364EFD4E81}"/>
              </a:ext>
            </a:extLst>
          </p:cNvPr>
          <p:cNvPicPr>
            <a:picLocks noChangeAspect="1"/>
          </p:cNvPicPr>
          <p:nvPr/>
        </p:nvPicPr>
        <p:blipFill>
          <a:blip r:embed="rId6"/>
          <a:stretch>
            <a:fillRect/>
          </a:stretch>
        </p:blipFill>
        <p:spPr>
          <a:xfrm>
            <a:off x="733490" y="2024976"/>
            <a:ext cx="2562225" cy="2828925"/>
          </a:xfrm>
          <a:prstGeom prst="rect">
            <a:avLst/>
          </a:prstGeom>
        </p:spPr>
      </p:pic>
      <p:pic>
        <p:nvPicPr>
          <p:cNvPr id="8" name="Picture 8">
            <a:extLst>
              <a:ext uri="{FF2B5EF4-FFF2-40B4-BE49-F238E27FC236}">
                <a16:creationId xmlns:a16="http://schemas.microsoft.com/office/drawing/2014/main" id="{CA31B697-3A48-4855-AB81-5275D0373D7E}"/>
              </a:ext>
            </a:extLst>
          </p:cNvPr>
          <p:cNvPicPr>
            <a:picLocks noChangeAspect="1"/>
          </p:cNvPicPr>
          <p:nvPr/>
        </p:nvPicPr>
        <p:blipFill>
          <a:blip r:embed="rId7"/>
          <a:stretch>
            <a:fillRect/>
          </a:stretch>
        </p:blipFill>
        <p:spPr>
          <a:xfrm>
            <a:off x="1157288" y="4962525"/>
            <a:ext cx="600075" cy="266700"/>
          </a:xfrm>
          <a:prstGeom prst="rect">
            <a:avLst/>
          </a:prstGeom>
        </p:spPr>
      </p:pic>
      <p:pic>
        <p:nvPicPr>
          <p:cNvPr id="10" name="Picture 10">
            <a:extLst>
              <a:ext uri="{FF2B5EF4-FFF2-40B4-BE49-F238E27FC236}">
                <a16:creationId xmlns:a16="http://schemas.microsoft.com/office/drawing/2014/main" id="{CF62141D-4D2C-401F-93B6-A86D1603E0CF}"/>
              </a:ext>
            </a:extLst>
          </p:cNvPr>
          <p:cNvPicPr>
            <a:picLocks noChangeAspect="1"/>
          </p:cNvPicPr>
          <p:nvPr/>
        </p:nvPicPr>
        <p:blipFill>
          <a:blip r:embed="rId8"/>
          <a:stretch>
            <a:fillRect/>
          </a:stretch>
        </p:blipFill>
        <p:spPr>
          <a:xfrm>
            <a:off x="1762125" y="4962525"/>
            <a:ext cx="704850" cy="266700"/>
          </a:xfrm>
          <a:prstGeom prst="rect">
            <a:avLst/>
          </a:prstGeom>
        </p:spPr>
      </p:pic>
      <p:pic>
        <p:nvPicPr>
          <p:cNvPr id="22" name="Picture 10">
            <a:extLst>
              <a:ext uri="{FF2B5EF4-FFF2-40B4-BE49-F238E27FC236}">
                <a16:creationId xmlns:a16="http://schemas.microsoft.com/office/drawing/2014/main" id="{2CE2C75C-5535-43D9-88BB-598397D1D5F3}"/>
              </a:ext>
            </a:extLst>
          </p:cNvPr>
          <p:cNvPicPr>
            <a:picLocks noChangeAspect="1"/>
          </p:cNvPicPr>
          <p:nvPr/>
        </p:nvPicPr>
        <p:blipFill>
          <a:blip r:embed="rId8"/>
          <a:stretch>
            <a:fillRect/>
          </a:stretch>
        </p:blipFill>
        <p:spPr>
          <a:xfrm>
            <a:off x="6469955" y="2695575"/>
            <a:ext cx="704850" cy="266700"/>
          </a:xfrm>
          <a:prstGeom prst="rect">
            <a:avLst/>
          </a:prstGeom>
        </p:spPr>
      </p:pic>
      <p:pic>
        <p:nvPicPr>
          <p:cNvPr id="23" name="Picture 8">
            <a:extLst>
              <a:ext uri="{FF2B5EF4-FFF2-40B4-BE49-F238E27FC236}">
                <a16:creationId xmlns:a16="http://schemas.microsoft.com/office/drawing/2014/main" id="{39C4C4BB-254D-4310-B8A8-6FB295FA16B2}"/>
              </a:ext>
            </a:extLst>
          </p:cNvPr>
          <p:cNvPicPr>
            <a:picLocks noChangeAspect="1"/>
          </p:cNvPicPr>
          <p:nvPr/>
        </p:nvPicPr>
        <p:blipFill>
          <a:blip r:embed="rId7"/>
          <a:stretch>
            <a:fillRect/>
          </a:stretch>
        </p:blipFill>
        <p:spPr>
          <a:xfrm>
            <a:off x="6472369" y="4563909"/>
            <a:ext cx="600075" cy="266700"/>
          </a:xfrm>
          <a:prstGeom prst="rect">
            <a:avLst/>
          </a:prstGeom>
        </p:spPr>
      </p:pic>
      <p:pic>
        <p:nvPicPr>
          <p:cNvPr id="24" name="Picture 24" descr="A close up of a logo&#10;&#10;Description generated with very high confidence">
            <a:extLst>
              <a:ext uri="{FF2B5EF4-FFF2-40B4-BE49-F238E27FC236}">
                <a16:creationId xmlns:a16="http://schemas.microsoft.com/office/drawing/2014/main" id="{6305D2EA-2A7F-41F2-822A-B3EE1185B87E}"/>
              </a:ext>
            </a:extLst>
          </p:cNvPr>
          <p:cNvPicPr>
            <a:picLocks noChangeAspect="1"/>
          </p:cNvPicPr>
          <p:nvPr/>
        </p:nvPicPr>
        <p:blipFill>
          <a:blip r:embed="rId9"/>
          <a:stretch>
            <a:fillRect/>
          </a:stretch>
        </p:blipFill>
        <p:spPr>
          <a:xfrm>
            <a:off x="6469563" y="3064653"/>
            <a:ext cx="5269282" cy="463822"/>
          </a:xfrm>
          <a:prstGeom prst="rect">
            <a:avLst/>
          </a:prstGeom>
        </p:spPr>
      </p:pic>
      <p:pic>
        <p:nvPicPr>
          <p:cNvPr id="26" name="Picture 26" descr="A screenshot of a cell phone&#10;&#10;Description generated with high confidence">
            <a:extLst>
              <a:ext uri="{FF2B5EF4-FFF2-40B4-BE49-F238E27FC236}">
                <a16:creationId xmlns:a16="http://schemas.microsoft.com/office/drawing/2014/main" id="{AA5ADEDA-1194-42CC-A586-EBEC4881034E}"/>
              </a:ext>
            </a:extLst>
          </p:cNvPr>
          <p:cNvPicPr>
            <a:picLocks noChangeAspect="1"/>
          </p:cNvPicPr>
          <p:nvPr/>
        </p:nvPicPr>
        <p:blipFill>
          <a:blip r:embed="rId10"/>
          <a:stretch>
            <a:fillRect/>
          </a:stretch>
        </p:blipFill>
        <p:spPr>
          <a:xfrm>
            <a:off x="6467475" y="3666223"/>
            <a:ext cx="5258843" cy="543295"/>
          </a:xfrm>
          <a:prstGeom prst="rect">
            <a:avLst/>
          </a:prstGeom>
        </p:spPr>
      </p:pic>
      <p:pic>
        <p:nvPicPr>
          <p:cNvPr id="28" name="Picture 28" descr="A close up of a logo&#10;&#10;Description generated with very high confidence">
            <a:extLst>
              <a:ext uri="{FF2B5EF4-FFF2-40B4-BE49-F238E27FC236}">
                <a16:creationId xmlns:a16="http://schemas.microsoft.com/office/drawing/2014/main" id="{32BB4192-C178-4DB4-8730-7C7A71D647A0}"/>
              </a:ext>
            </a:extLst>
          </p:cNvPr>
          <p:cNvPicPr>
            <a:picLocks noChangeAspect="1"/>
          </p:cNvPicPr>
          <p:nvPr/>
        </p:nvPicPr>
        <p:blipFill>
          <a:blip r:embed="rId11"/>
          <a:stretch>
            <a:fillRect/>
          </a:stretch>
        </p:blipFill>
        <p:spPr>
          <a:xfrm>
            <a:off x="6480000" y="5074145"/>
            <a:ext cx="5269282" cy="536674"/>
          </a:xfrm>
          <a:prstGeom prst="rect">
            <a:avLst/>
          </a:prstGeom>
        </p:spPr>
      </p:pic>
      <p:pic>
        <p:nvPicPr>
          <p:cNvPr id="30" name="Picture 30" descr="A close up of a logo&#10;&#10;Description generated with very high confidence">
            <a:extLst>
              <a:ext uri="{FF2B5EF4-FFF2-40B4-BE49-F238E27FC236}">
                <a16:creationId xmlns:a16="http://schemas.microsoft.com/office/drawing/2014/main" id="{D1C32F6E-8C5D-4BAC-871F-339D0A5E5DA9}"/>
              </a:ext>
            </a:extLst>
          </p:cNvPr>
          <p:cNvPicPr>
            <a:picLocks noChangeAspect="1"/>
          </p:cNvPicPr>
          <p:nvPr/>
        </p:nvPicPr>
        <p:blipFill>
          <a:blip r:embed="rId12"/>
          <a:stretch>
            <a:fillRect/>
          </a:stretch>
        </p:blipFill>
        <p:spPr>
          <a:xfrm>
            <a:off x="6469563" y="5773162"/>
            <a:ext cx="5269282" cy="537377"/>
          </a:xfrm>
          <a:prstGeom prst="rect">
            <a:avLst/>
          </a:prstGeom>
        </p:spPr>
      </p:pic>
      <p:pic>
        <p:nvPicPr>
          <p:cNvPr id="34" name="Picture 34" descr="A screenshot of a cell phone&#10;&#10;Description generated with very high confidence">
            <a:extLst>
              <a:ext uri="{FF2B5EF4-FFF2-40B4-BE49-F238E27FC236}">
                <a16:creationId xmlns:a16="http://schemas.microsoft.com/office/drawing/2014/main" id="{0EF1DC64-CCE6-41BE-AFF3-11125B93368C}"/>
              </a:ext>
            </a:extLst>
          </p:cNvPr>
          <p:cNvPicPr>
            <a:picLocks noChangeAspect="1"/>
          </p:cNvPicPr>
          <p:nvPr/>
        </p:nvPicPr>
        <p:blipFill>
          <a:blip r:embed="rId13"/>
          <a:stretch>
            <a:fillRect/>
          </a:stretch>
        </p:blipFill>
        <p:spPr>
          <a:xfrm>
            <a:off x="8305800" y="2288533"/>
            <a:ext cx="3419475" cy="585485"/>
          </a:xfrm>
          <a:prstGeom prst="rect">
            <a:avLst/>
          </a:prstGeom>
        </p:spPr>
      </p:pic>
      <p:sp>
        <p:nvSpPr>
          <p:cNvPr id="14" name="Title 1">
            <a:extLst>
              <a:ext uri="{FF2B5EF4-FFF2-40B4-BE49-F238E27FC236}">
                <a16:creationId xmlns:a16="http://schemas.microsoft.com/office/drawing/2014/main" id="{DFF6BA80-A579-428E-AE24-A8B21DFFDA05}"/>
              </a:ext>
            </a:extLst>
          </p:cNvPr>
          <p:cNvSpPr txBox="1">
            <a:spLocks/>
          </p:cNvSpPr>
          <p:nvPr/>
        </p:nvSpPr>
        <p:spPr>
          <a:xfrm>
            <a:off x="0" y="-60960"/>
            <a:ext cx="121920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Customer profile Analysis (Gender) for Q4 2019 and Q1 2020</a:t>
            </a:r>
          </a:p>
        </p:txBody>
      </p:sp>
      <p:pic>
        <p:nvPicPr>
          <p:cNvPr id="15" name="Picture 14" descr="Timbuk2 Logo - LogoDix">
            <a:extLst>
              <a:ext uri="{FF2B5EF4-FFF2-40B4-BE49-F238E27FC236}">
                <a16:creationId xmlns:a16="http://schemas.microsoft.com/office/drawing/2014/main" id="{1B766324-5A12-4C6A-AFE1-A99D54858FE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8151" t="18520" r="37173" b="38615"/>
          <a:stretch/>
        </p:blipFill>
        <p:spPr bwMode="auto">
          <a:xfrm>
            <a:off x="11100389" y="111778"/>
            <a:ext cx="893135" cy="10207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FC06238-F2CB-4FAF-B397-5F33BF03A5E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6308757"/>
            <a:ext cx="1509823" cy="549243"/>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26">
            <a:hlinkClick r:id="" action="ppaction://media"/>
            <a:extLst>
              <a:ext uri="{FF2B5EF4-FFF2-40B4-BE49-F238E27FC236}">
                <a16:creationId xmlns:a16="http://schemas.microsoft.com/office/drawing/2014/main" id="{A15D6CA0-91AF-4463-8985-EC12E3BDDE91}"/>
              </a:ext>
            </a:extLst>
          </p:cNvPr>
          <p:cNvPicPr>
            <a:picLocks noChangeAspect="1"/>
          </p:cNvPicPr>
          <p:nvPr>
            <a:audioFile r:link="rId1"/>
            <p:extLst>
              <p:ext uri="{DAA4B4D4-6D71-4841-9C94-3DE7FCFB9230}">
                <p14:media xmlns:p14="http://schemas.microsoft.com/office/powerpoint/2010/main" r:embed="rId2">
                  <p14:trim st="486" end="1797.0975"/>
                </p14:media>
              </p:ext>
            </p:extLst>
          </p:nvPr>
        </p:nvPicPr>
        <p:blipFill>
          <a:blip r:embed="rId1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3173919"/>
      </p:ext>
    </p:extLst>
  </p:cSld>
  <p:clrMapOvr>
    <a:masterClrMapping/>
  </p:clrMapOvr>
  <mc:AlternateContent xmlns:mc="http://schemas.openxmlformats.org/markup-compatibility/2006">
    <mc:Choice xmlns:p14="http://schemas.microsoft.com/office/powerpoint/2010/main" Requires="p14">
      <p:transition spd="slow" p14:dur="2000" advTm="12100"/>
    </mc:Choice>
    <mc:Fallback>
      <p:transition spd="slow" advTm="1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9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E2B113-1D02-42DE-8D7F-881E71299ED5}"/>
              </a:ext>
            </a:extLst>
          </p:cNvPr>
          <p:cNvGrpSpPr/>
          <p:nvPr/>
        </p:nvGrpSpPr>
        <p:grpSpPr>
          <a:xfrm>
            <a:off x="731252" y="2340750"/>
            <a:ext cx="4640213" cy="2708136"/>
            <a:chOff x="253390" y="1895262"/>
            <a:chExt cx="5316647" cy="3270010"/>
          </a:xfrm>
        </p:grpSpPr>
        <p:pic>
          <p:nvPicPr>
            <p:cNvPr id="5" name="Picture 10" descr="A close up of a logo&#10;&#10;Description generated with very high confidence">
              <a:extLst>
                <a:ext uri="{FF2B5EF4-FFF2-40B4-BE49-F238E27FC236}">
                  <a16:creationId xmlns:a16="http://schemas.microsoft.com/office/drawing/2014/main" id="{3D4569DA-6C59-4FD2-B6B9-84BB38A9EDC7}"/>
                </a:ext>
              </a:extLst>
            </p:cNvPr>
            <p:cNvPicPr>
              <a:picLocks noChangeAspect="1"/>
            </p:cNvPicPr>
            <p:nvPr/>
          </p:nvPicPr>
          <p:blipFill>
            <a:blip r:embed="rId5"/>
            <a:stretch>
              <a:fillRect/>
            </a:stretch>
          </p:blipFill>
          <p:spPr>
            <a:xfrm>
              <a:off x="253390" y="1895262"/>
              <a:ext cx="2743200" cy="2752499"/>
            </a:xfrm>
            <a:prstGeom prst="rect">
              <a:avLst/>
            </a:prstGeom>
          </p:spPr>
        </p:pic>
        <p:pic>
          <p:nvPicPr>
            <p:cNvPr id="6" name="Picture 12" descr="A picture containing umbrella&#10;&#10;Description generated with very high confidence">
              <a:extLst>
                <a:ext uri="{FF2B5EF4-FFF2-40B4-BE49-F238E27FC236}">
                  <a16:creationId xmlns:a16="http://schemas.microsoft.com/office/drawing/2014/main" id="{316ECE85-ED4A-4BD2-8393-9E86AC8066D6}"/>
                </a:ext>
              </a:extLst>
            </p:cNvPr>
            <p:cNvPicPr>
              <a:picLocks noChangeAspect="1"/>
            </p:cNvPicPr>
            <p:nvPr/>
          </p:nvPicPr>
          <p:blipFill>
            <a:blip r:embed="rId6"/>
            <a:stretch>
              <a:fillRect/>
            </a:stretch>
          </p:blipFill>
          <p:spPr>
            <a:xfrm>
              <a:off x="2996590" y="1900159"/>
              <a:ext cx="2573447" cy="2747415"/>
            </a:xfrm>
            <a:prstGeom prst="rect">
              <a:avLst/>
            </a:prstGeom>
          </p:spPr>
        </p:pic>
        <p:grpSp>
          <p:nvGrpSpPr>
            <p:cNvPr id="7" name="Group 6">
              <a:extLst>
                <a:ext uri="{FF2B5EF4-FFF2-40B4-BE49-F238E27FC236}">
                  <a16:creationId xmlns:a16="http://schemas.microsoft.com/office/drawing/2014/main" id="{A41747D1-947E-4C36-87D0-4DEFAB0F0276}"/>
                </a:ext>
              </a:extLst>
            </p:cNvPr>
            <p:cNvGrpSpPr/>
            <p:nvPr/>
          </p:nvGrpSpPr>
          <p:grpSpPr>
            <a:xfrm>
              <a:off x="941846" y="4903334"/>
              <a:ext cx="3896835" cy="261938"/>
              <a:chOff x="498953" y="5638800"/>
              <a:chExt cx="3896835" cy="261938"/>
            </a:xfrm>
          </p:grpSpPr>
          <p:pic>
            <p:nvPicPr>
              <p:cNvPr id="8" name="Picture 14">
                <a:extLst>
                  <a:ext uri="{FF2B5EF4-FFF2-40B4-BE49-F238E27FC236}">
                    <a16:creationId xmlns:a16="http://schemas.microsoft.com/office/drawing/2014/main" id="{D23E779B-9B0C-4121-8E2D-A37AB28A4BB9}"/>
                  </a:ext>
                </a:extLst>
              </p:cNvPr>
              <p:cNvPicPr>
                <a:picLocks noChangeAspect="1"/>
              </p:cNvPicPr>
              <p:nvPr/>
            </p:nvPicPr>
            <p:blipFill>
              <a:blip r:embed="rId7"/>
              <a:stretch>
                <a:fillRect/>
              </a:stretch>
            </p:blipFill>
            <p:spPr>
              <a:xfrm>
                <a:off x="498953" y="5653088"/>
                <a:ext cx="533400" cy="219075"/>
              </a:xfrm>
              <a:prstGeom prst="rect">
                <a:avLst/>
              </a:prstGeom>
            </p:spPr>
          </p:pic>
          <p:pic>
            <p:nvPicPr>
              <p:cNvPr id="9" name="Picture 16">
                <a:extLst>
                  <a:ext uri="{FF2B5EF4-FFF2-40B4-BE49-F238E27FC236}">
                    <a16:creationId xmlns:a16="http://schemas.microsoft.com/office/drawing/2014/main" id="{C452374B-F51C-48F9-8581-D013DC9D2DA8}"/>
                  </a:ext>
                </a:extLst>
              </p:cNvPr>
              <p:cNvPicPr>
                <a:picLocks noChangeAspect="1"/>
              </p:cNvPicPr>
              <p:nvPr/>
            </p:nvPicPr>
            <p:blipFill>
              <a:blip r:embed="rId8"/>
              <a:stretch>
                <a:fillRect/>
              </a:stretch>
            </p:blipFill>
            <p:spPr>
              <a:xfrm>
                <a:off x="1033463" y="5638800"/>
                <a:ext cx="714375" cy="247650"/>
              </a:xfrm>
              <a:prstGeom prst="rect">
                <a:avLst/>
              </a:prstGeom>
            </p:spPr>
          </p:pic>
          <p:pic>
            <p:nvPicPr>
              <p:cNvPr id="10" name="Picture 18">
                <a:extLst>
                  <a:ext uri="{FF2B5EF4-FFF2-40B4-BE49-F238E27FC236}">
                    <a16:creationId xmlns:a16="http://schemas.microsoft.com/office/drawing/2014/main" id="{668427FE-8297-4913-88A1-45E007CDAF26}"/>
                  </a:ext>
                </a:extLst>
              </p:cNvPr>
              <p:cNvPicPr>
                <a:picLocks noChangeAspect="1"/>
              </p:cNvPicPr>
              <p:nvPr/>
            </p:nvPicPr>
            <p:blipFill>
              <a:blip r:embed="rId9"/>
              <a:stretch>
                <a:fillRect/>
              </a:stretch>
            </p:blipFill>
            <p:spPr>
              <a:xfrm>
                <a:off x="1681163" y="5681663"/>
                <a:ext cx="695325" cy="200025"/>
              </a:xfrm>
              <a:prstGeom prst="rect">
                <a:avLst/>
              </a:prstGeom>
            </p:spPr>
          </p:pic>
          <p:pic>
            <p:nvPicPr>
              <p:cNvPr id="11" name="Picture 20">
                <a:extLst>
                  <a:ext uri="{FF2B5EF4-FFF2-40B4-BE49-F238E27FC236}">
                    <a16:creationId xmlns:a16="http://schemas.microsoft.com/office/drawing/2014/main" id="{98D3DE97-7EDC-41E4-A14D-37A31AB4C722}"/>
                  </a:ext>
                </a:extLst>
              </p:cNvPr>
              <p:cNvPicPr>
                <a:picLocks noChangeAspect="1"/>
              </p:cNvPicPr>
              <p:nvPr/>
            </p:nvPicPr>
            <p:blipFill>
              <a:blip r:embed="rId10"/>
              <a:stretch>
                <a:fillRect/>
              </a:stretch>
            </p:blipFill>
            <p:spPr>
              <a:xfrm>
                <a:off x="2381250" y="5672138"/>
                <a:ext cx="666750" cy="219075"/>
              </a:xfrm>
              <a:prstGeom prst="rect">
                <a:avLst/>
              </a:prstGeom>
            </p:spPr>
          </p:pic>
          <p:pic>
            <p:nvPicPr>
              <p:cNvPr id="12" name="Picture 22">
                <a:extLst>
                  <a:ext uri="{FF2B5EF4-FFF2-40B4-BE49-F238E27FC236}">
                    <a16:creationId xmlns:a16="http://schemas.microsoft.com/office/drawing/2014/main" id="{7BAA012B-892F-4673-9978-908E8399D9C5}"/>
                  </a:ext>
                </a:extLst>
              </p:cNvPr>
              <p:cNvPicPr>
                <a:picLocks noChangeAspect="1"/>
              </p:cNvPicPr>
              <p:nvPr/>
            </p:nvPicPr>
            <p:blipFill>
              <a:blip r:embed="rId11"/>
              <a:stretch>
                <a:fillRect/>
              </a:stretch>
            </p:blipFill>
            <p:spPr>
              <a:xfrm>
                <a:off x="3043238" y="5676900"/>
                <a:ext cx="657225" cy="209550"/>
              </a:xfrm>
              <a:prstGeom prst="rect">
                <a:avLst/>
              </a:prstGeom>
            </p:spPr>
          </p:pic>
          <p:pic>
            <p:nvPicPr>
              <p:cNvPr id="13" name="Picture 24">
                <a:extLst>
                  <a:ext uri="{FF2B5EF4-FFF2-40B4-BE49-F238E27FC236}">
                    <a16:creationId xmlns:a16="http://schemas.microsoft.com/office/drawing/2014/main" id="{34F58601-F55C-448B-A936-314730AB0859}"/>
                  </a:ext>
                </a:extLst>
              </p:cNvPr>
              <p:cNvPicPr>
                <a:picLocks noChangeAspect="1"/>
              </p:cNvPicPr>
              <p:nvPr/>
            </p:nvPicPr>
            <p:blipFill>
              <a:blip r:embed="rId12"/>
              <a:stretch>
                <a:fillRect/>
              </a:stretch>
            </p:blipFill>
            <p:spPr>
              <a:xfrm>
                <a:off x="3700463" y="5681663"/>
                <a:ext cx="695325" cy="219075"/>
              </a:xfrm>
              <a:prstGeom prst="rect">
                <a:avLst/>
              </a:prstGeom>
            </p:spPr>
          </p:pic>
        </p:grpSp>
      </p:grpSp>
      <p:sp>
        <p:nvSpPr>
          <p:cNvPr id="16" name="Title 1">
            <a:extLst>
              <a:ext uri="{FF2B5EF4-FFF2-40B4-BE49-F238E27FC236}">
                <a16:creationId xmlns:a16="http://schemas.microsoft.com/office/drawing/2014/main" id="{3BC6136D-47D8-4164-B91B-80E1F57A43E9}"/>
              </a:ext>
            </a:extLst>
          </p:cNvPr>
          <p:cNvSpPr txBox="1">
            <a:spLocks noGrp="1"/>
          </p:cNvSpPr>
          <p:nvPr>
            <p:ph type="title"/>
          </p:nvPr>
        </p:nvSpPr>
        <p:spPr>
          <a:xfrm>
            <a:off x="838200" y="365125"/>
            <a:ext cx="10515600"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latin typeface="Bahnschrift" panose="020B0502040204020203" pitchFamily="34" charset="0"/>
                <a:cs typeface="Calibri Light"/>
              </a:rPr>
              <a:t>Customer Profile Analysis (Age) for Q4 2019 and Q1 2020</a:t>
            </a:r>
          </a:p>
        </p:txBody>
      </p:sp>
      <p:pic>
        <p:nvPicPr>
          <p:cNvPr id="14" name="Picture 16" descr="A screenshot of a cell phone&#10;&#10;Description generated with very high confidence">
            <a:extLst>
              <a:ext uri="{FF2B5EF4-FFF2-40B4-BE49-F238E27FC236}">
                <a16:creationId xmlns:a16="http://schemas.microsoft.com/office/drawing/2014/main" id="{422280D7-7476-4D78-B8AA-3549CDC5E54E}"/>
              </a:ext>
            </a:extLst>
          </p:cNvPr>
          <p:cNvPicPr>
            <a:picLocks noChangeAspect="1"/>
          </p:cNvPicPr>
          <p:nvPr/>
        </p:nvPicPr>
        <p:blipFill>
          <a:blip r:embed="rId13"/>
          <a:stretch>
            <a:fillRect/>
          </a:stretch>
        </p:blipFill>
        <p:spPr>
          <a:xfrm>
            <a:off x="8239125" y="1864675"/>
            <a:ext cx="2571750" cy="480701"/>
          </a:xfrm>
          <a:prstGeom prst="rect">
            <a:avLst/>
          </a:prstGeom>
        </p:spPr>
      </p:pic>
      <p:pic>
        <p:nvPicPr>
          <p:cNvPr id="18" name="Picture 18">
            <a:extLst>
              <a:ext uri="{FF2B5EF4-FFF2-40B4-BE49-F238E27FC236}">
                <a16:creationId xmlns:a16="http://schemas.microsoft.com/office/drawing/2014/main" id="{56A53165-4CD3-4C27-B0D9-E52E7A5FB27D}"/>
              </a:ext>
            </a:extLst>
          </p:cNvPr>
          <p:cNvPicPr>
            <a:picLocks noChangeAspect="1"/>
          </p:cNvPicPr>
          <p:nvPr/>
        </p:nvPicPr>
        <p:blipFill>
          <a:blip r:embed="rId14"/>
          <a:stretch>
            <a:fillRect/>
          </a:stretch>
        </p:blipFill>
        <p:spPr>
          <a:xfrm>
            <a:off x="6353175" y="2344412"/>
            <a:ext cx="4457700" cy="683275"/>
          </a:xfrm>
          <a:prstGeom prst="rect">
            <a:avLst/>
          </a:prstGeom>
        </p:spPr>
      </p:pic>
      <p:pic>
        <p:nvPicPr>
          <p:cNvPr id="20" name="Picture 21" descr="A close up of a logo&#10;&#10;Description generated with very high confidence">
            <a:extLst>
              <a:ext uri="{FF2B5EF4-FFF2-40B4-BE49-F238E27FC236}">
                <a16:creationId xmlns:a16="http://schemas.microsoft.com/office/drawing/2014/main" id="{A0232572-BCB3-470B-932E-05D5C350FF68}"/>
              </a:ext>
            </a:extLst>
          </p:cNvPr>
          <p:cNvPicPr>
            <a:picLocks noChangeAspect="1"/>
          </p:cNvPicPr>
          <p:nvPr/>
        </p:nvPicPr>
        <p:blipFill>
          <a:blip r:embed="rId15"/>
          <a:stretch>
            <a:fillRect/>
          </a:stretch>
        </p:blipFill>
        <p:spPr>
          <a:xfrm>
            <a:off x="6353175" y="3066524"/>
            <a:ext cx="4457700" cy="524926"/>
          </a:xfrm>
          <a:prstGeom prst="rect">
            <a:avLst/>
          </a:prstGeom>
        </p:spPr>
      </p:pic>
      <p:pic>
        <p:nvPicPr>
          <p:cNvPr id="24" name="Picture 24" descr="A picture containing screenshot&#10;&#10;Description generated with very high confidence">
            <a:extLst>
              <a:ext uri="{FF2B5EF4-FFF2-40B4-BE49-F238E27FC236}">
                <a16:creationId xmlns:a16="http://schemas.microsoft.com/office/drawing/2014/main" id="{2A3A848B-350C-4504-94F5-56AF211F4315}"/>
              </a:ext>
            </a:extLst>
          </p:cNvPr>
          <p:cNvPicPr>
            <a:picLocks noChangeAspect="1"/>
          </p:cNvPicPr>
          <p:nvPr/>
        </p:nvPicPr>
        <p:blipFill>
          <a:blip r:embed="rId16"/>
          <a:stretch>
            <a:fillRect/>
          </a:stretch>
        </p:blipFill>
        <p:spPr>
          <a:xfrm>
            <a:off x="6353175" y="3591540"/>
            <a:ext cx="4457700" cy="703621"/>
          </a:xfrm>
          <a:prstGeom prst="rect">
            <a:avLst/>
          </a:prstGeom>
        </p:spPr>
      </p:pic>
      <p:pic>
        <p:nvPicPr>
          <p:cNvPr id="27" name="Picture 27" descr="A screenshot of a cell phone&#10;&#10;Description generated with high confidence">
            <a:extLst>
              <a:ext uri="{FF2B5EF4-FFF2-40B4-BE49-F238E27FC236}">
                <a16:creationId xmlns:a16="http://schemas.microsoft.com/office/drawing/2014/main" id="{9572B14A-24E6-4BAB-A761-19D0ABA26D57}"/>
              </a:ext>
            </a:extLst>
          </p:cNvPr>
          <p:cNvPicPr>
            <a:picLocks noChangeAspect="1"/>
          </p:cNvPicPr>
          <p:nvPr/>
        </p:nvPicPr>
        <p:blipFill>
          <a:blip r:embed="rId17"/>
          <a:stretch>
            <a:fillRect/>
          </a:stretch>
        </p:blipFill>
        <p:spPr>
          <a:xfrm>
            <a:off x="6353175" y="4321535"/>
            <a:ext cx="4457700" cy="529505"/>
          </a:xfrm>
          <a:prstGeom prst="rect">
            <a:avLst/>
          </a:prstGeom>
        </p:spPr>
      </p:pic>
      <p:pic>
        <p:nvPicPr>
          <p:cNvPr id="29" name="Picture 29" descr="A close up of a mans face&#10;&#10;Description generated with high confidence">
            <a:extLst>
              <a:ext uri="{FF2B5EF4-FFF2-40B4-BE49-F238E27FC236}">
                <a16:creationId xmlns:a16="http://schemas.microsoft.com/office/drawing/2014/main" id="{791E3BFF-4A0E-4D16-969E-79BC797AA2D8}"/>
              </a:ext>
            </a:extLst>
          </p:cNvPr>
          <p:cNvPicPr>
            <a:picLocks noChangeAspect="1"/>
          </p:cNvPicPr>
          <p:nvPr/>
        </p:nvPicPr>
        <p:blipFill>
          <a:blip r:embed="rId18"/>
          <a:stretch>
            <a:fillRect/>
          </a:stretch>
        </p:blipFill>
        <p:spPr>
          <a:xfrm>
            <a:off x="6353175" y="4846043"/>
            <a:ext cx="4457700" cy="775890"/>
          </a:xfrm>
          <a:prstGeom prst="rect">
            <a:avLst/>
          </a:prstGeom>
        </p:spPr>
      </p:pic>
      <p:pic>
        <p:nvPicPr>
          <p:cNvPr id="31" name="Picture 31" descr="A screenshot of a cell phone&#10;&#10;Description generated with high confidence">
            <a:extLst>
              <a:ext uri="{FF2B5EF4-FFF2-40B4-BE49-F238E27FC236}">
                <a16:creationId xmlns:a16="http://schemas.microsoft.com/office/drawing/2014/main" id="{7720A76C-15E9-4261-BAA3-1C4C77866E2E}"/>
              </a:ext>
            </a:extLst>
          </p:cNvPr>
          <p:cNvPicPr>
            <a:picLocks noChangeAspect="1"/>
          </p:cNvPicPr>
          <p:nvPr/>
        </p:nvPicPr>
        <p:blipFill>
          <a:blip r:embed="rId19"/>
          <a:stretch>
            <a:fillRect/>
          </a:stretch>
        </p:blipFill>
        <p:spPr>
          <a:xfrm>
            <a:off x="6353175" y="5615532"/>
            <a:ext cx="4457700" cy="532310"/>
          </a:xfrm>
          <a:prstGeom prst="rect">
            <a:avLst/>
          </a:prstGeom>
        </p:spPr>
      </p:pic>
      <p:pic>
        <p:nvPicPr>
          <p:cNvPr id="21" name="Audio 1">
            <a:hlinkClick r:id="" action="ppaction://media"/>
            <a:extLst>
              <a:ext uri="{FF2B5EF4-FFF2-40B4-BE49-F238E27FC236}">
                <a16:creationId xmlns:a16="http://schemas.microsoft.com/office/drawing/2014/main" id="{73581CE4-83E2-4CCF-966F-D736B8DF83C6}"/>
              </a:ext>
            </a:extLst>
          </p:cNvPr>
          <p:cNvPicPr>
            <a:picLocks noChangeAspect="1"/>
          </p:cNvPicPr>
          <p:nvPr>
            <a:audioFile r:link="rId1"/>
            <p:extLst>
              <p:ext uri="{DAA4B4D4-6D71-4841-9C94-3DE7FCFB9230}">
                <p14:media xmlns:p14="http://schemas.microsoft.com/office/powerpoint/2010/main" r:embed="rId2">
                  <p14:trim st="646" end="1120.1111"/>
                </p14:media>
              </p:ext>
            </p:extLst>
          </p:nvPr>
        </p:nvPicPr>
        <p:blipFill>
          <a:blip r:embed="rId2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307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6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20</Slides>
  <Notes>12</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MARKETING WEB     ANALYTICS PROJECT</vt:lpstr>
      <vt:lpstr>PowerPoint Presentation</vt:lpstr>
      <vt:lpstr>About Timbuk2</vt:lpstr>
      <vt:lpstr>PowerPoint Presentation</vt:lpstr>
      <vt:lpstr>PowerPoint Presentation</vt:lpstr>
      <vt:lpstr>PowerPoint Presentation</vt:lpstr>
      <vt:lpstr>PowerPoint Presentation</vt:lpstr>
      <vt:lpstr>PowerPoint Presentation</vt:lpstr>
      <vt:lpstr>Customer Profile Analysis (Age) for Q4 2019 and Q1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WEB ANALYTIS PROJECT</dc:title>
  <dc:creator>Neetesh Hegde</dc:creator>
  <cp:revision>1</cp:revision>
  <dcterms:created xsi:type="dcterms:W3CDTF">2020-04-27T02:49:58Z</dcterms:created>
  <dcterms:modified xsi:type="dcterms:W3CDTF">2020-05-01T01:15:18Z</dcterms:modified>
</cp:coreProperties>
</file>